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8"/>
  </p:notesMasterIdLst>
  <p:sldIdLst>
    <p:sldId id="370" r:id="rId3"/>
    <p:sldId id="257" r:id="rId4"/>
    <p:sldId id="2351" r:id="rId5"/>
    <p:sldId id="2352" r:id="rId6"/>
    <p:sldId id="2348" r:id="rId7"/>
    <p:sldId id="2349" r:id="rId8"/>
    <p:sldId id="2353" r:id="rId9"/>
    <p:sldId id="2354" r:id="rId10"/>
    <p:sldId id="298" r:id="rId11"/>
    <p:sldId id="2333" r:id="rId12"/>
    <p:sldId id="2334" r:id="rId13"/>
    <p:sldId id="2335" r:id="rId14"/>
    <p:sldId id="300" r:id="rId15"/>
    <p:sldId id="2331" r:id="rId16"/>
    <p:sldId id="2332" r:id="rId17"/>
    <p:sldId id="315" r:id="rId18"/>
    <p:sldId id="2330" r:id="rId19"/>
    <p:sldId id="2329" r:id="rId20"/>
    <p:sldId id="318" r:id="rId21"/>
    <p:sldId id="319" r:id="rId22"/>
    <p:sldId id="2323" r:id="rId23"/>
    <p:sldId id="2324" r:id="rId24"/>
    <p:sldId id="2325" r:id="rId25"/>
    <p:sldId id="2326" r:id="rId26"/>
    <p:sldId id="2327" r:id="rId27"/>
    <p:sldId id="2328" r:id="rId28"/>
    <p:sldId id="2336" r:id="rId29"/>
    <p:sldId id="2355" r:id="rId30"/>
    <p:sldId id="2356" r:id="rId31"/>
    <p:sldId id="2337" r:id="rId32"/>
    <p:sldId id="2350" r:id="rId33"/>
    <p:sldId id="2357" r:id="rId34"/>
    <p:sldId id="2358" r:id="rId35"/>
    <p:sldId id="2359" r:id="rId36"/>
    <p:sldId id="2360" r:id="rId37"/>
    <p:sldId id="2361" r:id="rId38"/>
    <p:sldId id="2382" r:id="rId39"/>
    <p:sldId id="350" r:id="rId40"/>
    <p:sldId id="356" r:id="rId41"/>
    <p:sldId id="355" r:id="rId42"/>
    <p:sldId id="354" r:id="rId43"/>
    <p:sldId id="353" r:id="rId44"/>
    <p:sldId id="352" r:id="rId45"/>
    <p:sldId id="351" r:id="rId46"/>
    <p:sldId id="2362" r:id="rId47"/>
    <p:sldId id="2340" r:id="rId48"/>
    <p:sldId id="2366" r:id="rId49"/>
    <p:sldId id="2363" r:id="rId50"/>
    <p:sldId id="2364" r:id="rId51"/>
    <p:sldId id="2383" r:id="rId52"/>
    <p:sldId id="2384" r:id="rId53"/>
    <p:sldId id="2386" r:id="rId54"/>
    <p:sldId id="2365" r:id="rId55"/>
    <p:sldId id="2342" r:id="rId56"/>
    <p:sldId id="2341" r:id="rId57"/>
    <p:sldId id="2343" r:id="rId58"/>
    <p:sldId id="2344" r:id="rId59"/>
    <p:sldId id="2367" r:id="rId60"/>
    <p:sldId id="2368" r:id="rId61"/>
    <p:sldId id="2369" r:id="rId62"/>
    <p:sldId id="2370" r:id="rId63"/>
    <p:sldId id="2371" r:id="rId64"/>
    <p:sldId id="2372" r:id="rId65"/>
    <p:sldId id="2373" r:id="rId66"/>
    <p:sldId id="2345" r:id="rId67"/>
    <p:sldId id="2346" r:id="rId68"/>
    <p:sldId id="2374" r:id="rId69"/>
    <p:sldId id="2375" r:id="rId70"/>
    <p:sldId id="2376" r:id="rId71"/>
    <p:sldId id="2377" r:id="rId72"/>
    <p:sldId id="2378" r:id="rId73"/>
    <p:sldId id="2347" r:id="rId74"/>
    <p:sldId id="2381" r:id="rId75"/>
    <p:sldId id="349" r:id="rId76"/>
    <p:sldId id="237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70" autoAdjust="0"/>
  </p:normalViewPr>
  <p:slideViewPr>
    <p:cSldViewPr snapToGrid="0">
      <p:cViewPr varScale="1">
        <p:scale>
          <a:sx n="60" d="100"/>
          <a:sy n="60" d="100"/>
        </p:scale>
        <p:origin x="96"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988FD-76E9-4D89-ACFD-25E14F86DBD2}" type="datetimeFigureOut">
              <a:rPr lang="en-US" smtClean="0"/>
              <a:t>11/29/2020</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76950-7E1F-49CF-89BD-1B54A3D707D9}" type="slidenum">
              <a:rPr lang="en-US" smtClean="0"/>
              <a:t>‹#›</a:t>
            </a:fld>
            <a:endParaRPr lang="en-US"/>
          </a:p>
        </p:txBody>
      </p:sp>
    </p:spTree>
    <p:extLst>
      <p:ext uri="{BB962C8B-B14F-4D97-AF65-F5344CB8AC3E}">
        <p14:creationId xmlns:p14="http://schemas.microsoft.com/office/powerpoint/2010/main" val="2449823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E361B74D-B49B-4402-8CBA-2383108B5D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Arial" panose="020B0604020202020204" pitchFamily="34" charset="0"/>
              </a:defRPr>
            </a:lvl1pPr>
            <a:lvl2pPr marL="742950" indent="-285750" defTabSz="963613">
              <a:spcBef>
                <a:spcPct val="30000"/>
              </a:spcBef>
              <a:defRPr sz="1200">
                <a:solidFill>
                  <a:schemeClr val="tx1"/>
                </a:solidFill>
                <a:latin typeface="Arial" panose="020B0604020202020204" pitchFamily="34" charset="0"/>
              </a:defRPr>
            </a:lvl2pPr>
            <a:lvl3pPr marL="1143000" indent="-228600" defTabSz="963613">
              <a:spcBef>
                <a:spcPct val="30000"/>
              </a:spcBef>
              <a:defRPr sz="1200">
                <a:solidFill>
                  <a:schemeClr val="tx1"/>
                </a:solidFill>
                <a:latin typeface="Arial" panose="020B0604020202020204" pitchFamily="34" charset="0"/>
              </a:defRPr>
            </a:lvl3pPr>
            <a:lvl4pPr marL="1600200" indent="-228600" defTabSz="963613">
              <a:spcBef>
                <a:spcPct val="30000"/>
              </a:spcBef>
              <a:defRPr sz="1200">
                <a:solidFill>
                  <a:schemeClr val="tx1"/>
                </a:solidFill>
                <a:latin typeface="Arial" panose="020B0604020202020204" pitchFamily="34" charset="0"/>
              </a:defRPr>
            </a:lvl4pPr>
            <a:lvl5pPr marL="2057400" indent="-228600" defTabSz="963613">
              <a:spcBef>
                <a:spcPct val="30000"/>
              </a:spcBef>
              <a:defRPr sz="1200">
                <a:solidFill>
                  <a:schemeClr val="tx1"/>
                </a:solidFill>
                <a:latin typeface="Arial" panose="020B0604020202020204" pitchFamily="34" charset="0"/>
              </a:defRPr>
            </a:lvl5pPr>
            <a:lvl6pPr marL="2514600" indent="-228600" defTabSz="9636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36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36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3613"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63613" rtl="0" eaLnBrk="1" fontAlgn="auto" latinLnBrk="0" hangingPunct="1">
              <a:lnSpc>
                <a:spcPct val="100000"/>
              </a:lnSpc>
              <a:spcBef>
                <a:spcPct val="0"/>
              </a:spcBef>
              <a:spcAft>
                <a:spcPts val="0"/>
              </a:spcAft>
              <a:buClrTx/>
              <a:buSzTx/>
              <a:buFontTx/>
              <a:buNone/>
              <a:tabLst/>
              <a:defRPr/>
            </a:pPr>
            <a:fld id="{E474F8A8-B66B-419C-9851-7F32E97A95E4}" type="slidenum">
              <a:rPr kumimoji="0" lang="el-GR" altLang="el-GR" sz="13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63613" rtl="0" eaLnBrk="1" fontAlgn="auto" latinLnBrk="0" hangingPunct="1">
                <a:lnSpc>
                  <a:spcPct val="100000"/>
                </a:lnSpc>
                <a:spcBef>
                  <a:spcPct val="0"/>
                </a:spcBef>
                <a:spcAft>
                  <a:spcPts val="0"/>
                </a:spcAft>
                <a:buClrTx/>
                <a:buSzTx/>
                <a:buFontTx/>
                <a:buNone/>
                <a:tabLst/>
                <a:defRPr/>
              </a:pPr>
              <a:t>1</a:t>
            </a:fld>
            <a:endParaRPr kumimoji="0" lang="el-GR" altLang="el-GR"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010" name="Rectangle 2">
            <a:extLst>
              <a:ext uri="{FF2B5EF4-FFF2-40B4-BE49-F238E27FC236}">
                <a16:creationId xmlns:a16="http://schemas.microsoft.com/office/drawing/2014/main" id="{8D32A999-6C3D-4BFD-8F8F-C63DFB5A7C5B}"/>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37230F04-C168-425A-9FFC-765EA0065C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l-GR" altLang="el-G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C8C69F-DA94-4B63-8ACC-3250BEC6863D}"/>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89013">
              <a:defRPr>
                <a:solidFill>
                  <a:schemeClr val="tx1"/>
                </a:solidFill>
                <a:latin typeface="Tahoma" panose="020B0604030504040204" pitchFamily="34" charset="0"/>
              </a:defRPr>
            </a:lvl1pPr>
            <a:lvl2pPr marL="742950" indent="-285750" defTabSz="989013">
              <a:defRPr>
                <a:solidFill>
                  <a:schemeClr val="tx1"/>
                </a:solidFill>
                <a:latin typeface="Tahoma" panose="020B0604030504040204" pitchFamily="34" charset="0"/>
              </a:defRPr>
            </a:lvl2pPr>
            <a:lvl3pPr marL="1143000" indent="-228600" defTabSz="989013">
              <a:defRPr>
                <a:solidFill>
                  <a:schemeClr val="tx1"/>
                </a:solidFill>
                <a:latin typeface="Tahoma" panose="020B0604030504040204" pitchFamily="34" charset="0"/>
              </a:defRPr>
            </a:lvl3pPr>
            <a:lvl4pPr marL="1600200" indent="-228600" defTabSz="989013">
              <a:defRPr>
                <a:solidFill>
                  <a:schemeClr val="tx1"/>
                </a:solidFill>
                <a:latin typeface="Tahoma" panose="020B0604030504040204" pitchFamily="34" charset="0"/>
              </a:defRPr>
            </a:lvl4pPr>
            <a:lvl5pPr marL="2057400" indent="-228600" defTabSz="989013">
              <a:defRPr>
                <a:solidFill>
                  <a:schemeClr val="tx1"/>
                </a:solidFill>
                <a:latin typeface="Tahoma" panose="020B0604030504040204" pitchFamily="34" charset="0"/>
              </a:defRPr>
            </a:lvl5pPr>
            <a:lvl6pPr marL="2514600" indent="-228600" defTabSz="989013" eaLnBrk="0" fontAlgn="base" hangingPunct="0">
              <a:spcBef>
                <a:spcPct val="0"/>
              </a:spcBef>
              <a:spcAft>
                <a:spcPct val="0"/>
              </a:spcAft>
              <a:defRPr>
                <a:solidFill>
                  <a:schemeClr val="tx1"/>
                </a:solidFill>
                <a:latin typeface="Tahoma" panose="020B0604030504040204" pitchFamily="34" charset="0"/>
              </a:defRPr>
            </a:lvl6pPr>
            <a:lvl7pPr marL="2971800" indent="-228600" defTabSz="989013" eaLnBrk="0" fontAlgn="base" hangingPunct="0">
              <a:spcBef>
                <a:spcPct val="0"/>
              </a:spcBef>
              <a:spcAft>
                <a:spcPct val="0"/>
              </a:spcAft>
              <a:defRPr>
                <a:solidFill>
                  <a:schemeClr val="tx1"/>
                </a:solidFill>
                <a:latin typeface="Tahoma" panose="020B0604030504040204" pitchFamily="34" charset="0"/>
              </a:defRPr>
            </a:lvl7pPr>
            <a:lvl8pPr marL="3429000" indent="-228600" defTabSz="989013" eaLnBrk="0" fontAlgn="base" hangingPunct="0">
              <a:spcBef>
                <a:spcPct val="0"/>
              </a:spcBef>
              <a:spcAft>
                <a:spcPct val="0"/>
              </a:spcAft>
              <a:defRPr>
                <a:solidFill>
                  <a:schemeClr val="tx1"/>
                </a:solidFill>
                <a:latin typeface="Tahoma" panose="020B0604030504040204" pitchFamily="34" charset="0"/>
              </a:defRPr>
            </a:lvl8pPr>
            <a:lvl9pPr marL="3886200" indent="-228600" defTabSz="989013" eaLnBrk="0" fontAlgn="base" hangingPunct="0">
              <a:spcBef>
                <a:spcPct val="0"/>
              </a:spcBef>
              <a:spcAft>
                <a:spcPct val="0"/>
              </a:spcAft>
              <a:defRPr>
                <a:solidFill>
                  <a:schemeClr val="tx1"/>
                </a:solidFill>
                <a:latin typeface="Tahoma" panose="020B0604030504040204" pitchFamily="34" charset="0"/>
              </a:defRPr>
            </a:lvl9pPr>
          </a:lstStyle>
          <a:p>
            <a:fld id="{5C6CC678-F02B-4098-BF98-C2D42E8D83B5}" type="slidenum">
              <a:rPr lang="el-GR" altLang="en-US">
                <a:latin typeface="Arial" panose="020B0604020202020204" pitchFamily="34" charset="0"/>
              </a:rPr>
              <a:pPr/>
              <a:t>13</a:t>
            </a:fld>
            <a:endParaRPr lang="el-GR" altLang="en-US">
              <a:latin typeface="Arial" panose="020B0604020202020204" pitchFamily="34" charset="0"/>
            </a:endParaRPr>
          </a:p>
        </p:txBody>
      </p:sp>
      <p:sp>
        <p:nvSpPr>
          <p:cNvPr id="417794" name="Rectangle 2">
            <a:extLst>
              <a:ext uri="{FF2B5EF4-FFF2-40B4-BE49-F238E27FC236}">
                <a16:creationId xmlns:a16="http://schemas.microsoft.com/office/drawing/2014/main" id="{C15D08E8-9017-4CF7-8CD6-D36DABFBA8AA}"/>
              </a:ext>
            </a:extLst>
          </p:cNvPr>
          <p:cNvSpPr>
            <a:spLocks noGrp="1" noRot="1" noChangeAspect="1" noChangeArrowheads="1" noTextEdit="1"/>
          </p:cNvSpPr>
          <p:nvPr>
            <p:ph type="sldImg"/>
          </p:nvPr>
        </p:nvSpPr>
        <p:spPr>
          <a:ln/>
        </p:spPr>
      </p:sp>
      <p:sp>
        <p:nvSpPr>
          <p:cNvPr id="417795" name="Rectangle 3">
            <a:extLst>
              <a:ext uri="{FF2B5EF4-FFF2-40B4-BE49-F238E27FC236}">
                <a16:creationId xmlns:a16="http://schemas.microsoft.com/office/drawing/2014/main" id="{05BF78B3-C909-4D2B-9354-A38F86F3E591}"/>
              </a:ext>
            </a:extLst>
          </p:cNvPr>
          <p:cNvSpPr>
            <a:spLocks noGrp="1" noChangeArrowheads="1"/>
          </p:cNvSpPr>
          <p:nvPr>
            <p:ph type="body" idx="1"/>
          </p:nvPr>
        </p:nvSpPr>
        <p:spPr/>
        <p:txBody>
          <a:bodyPr/>
          <a:lstStyle/>
          <a:p>
            <a:pPr eaLnBrk="1" hangingPunct="1">
              <a:defRPr/>
            </a:pPr>
            <a:r>
              <a:rPr lang="en-US" altLang="x-none"/>
              <a:t>A process similar to thresholding with hysteresis is edge relaxation. The idea of edge relaxation is not not simply add pixels if they are next to other edge pixels but to consider the context as well. In a sense, we are successively relaxing the criteria used to determine edge pixels, taking into account not just the properties of the pixel in question but of its neighbors as well. This process is called edge relaxation. In general, the term relaxation applies to any technique such as this that iteratively re-evaluates pixel classification.</a:t>
            </a:r>
            <a:endParaRPr lang="el-GR"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B8E60-C5B7-4396-ACDE-FBE34D9DA95F}"/>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D5251B2E-C804-4B43-A839-70CD13B83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B794C248-EADC-4AAA-9E02-D8683235B566}"/>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B4EE9A9D-0600-4763-A4FC-D3476E09BC7C}"/>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218C631E-26F8-486D-B77D-ACBC088D3299}"/>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89809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F4D9A99-54CA-428A-BAD0-0F7894E2E93B}"/>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98D92AF8-EAA0-4EF1-84CD-1C293F1D9102}"/>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BF0C5ACD-3EAD-4256-8589-29BC1FEDFB98}"/>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1E59C1E6-24EB-428A-A14E-2F642102E45A}"/>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F69BFC9E-96F6-402C-B1FA-986E5AA7D39F}"/>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195904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7523B3E6-693D-4387-9C07-F1FAC124527C}"/>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674034F5-F37E-4E8A-B4FE-6FD76173004F}"/>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80F6CB00-C29F-46E7-92D4-09F7AA19CBB4}"/>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2A2EE99E-BD4A-4765-916F-D8EBA1D76F82}"/>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211A9A53-1B67-44CF-B1DD-9414E5A65632}"/>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310991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654184-0748-4FE0-80B7-A45317E6842F}"/>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1D98CDD6-6A3F-4F61-AD21-96EE15888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D77D8AEF-1788-4B1C-B0D0-31EA6DAF5308}"/>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33BA8ABF-EC6D-470E-9780-F65AD320AF7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FAE490DD-A0CC-4E23-ABBD-227F9D250B50}"/>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520292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AFBBC77-8609-4693-85FE-1318F162E4FD}"/>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810515B0-D4B9-4281-B3BD-584B52BB8CE7}"/>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199A199-64B3-4C44-AFE4-D4D84A022FCC}"/>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D49FE377-66F2-4E0C-8F5D-5D8002C1360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61C8C167-F259-4411-B155-27DF8F42A4DA}"/>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59305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E45E4D-D28A-442F-B3EC-E77644ED603B}"/>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92FB8975-0E7C-4602-98C8-5C3C4817E6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9770A809-CE40-4F99-92F3-F3740E578E4C}"/>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881FFA3A-71C6-4A12-B75C-E196BD646539}"/>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D425FA9A-17CB-4678-81F1-18CB793D8042}"/>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627117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03899B-03B8-46E8-B21E-2AC0F7BC8728}"/>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79FBED4F-6115-46CD-A6A3-9558F6FB1418}"/>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AB7E8A55-430C-461C-9845-C6C062B9511E}"/>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1353E762-678F-4868-981E-79EA81839A0E}"/>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6" name="Θέση υποσέλιδου 5">
            <a:extLst>
              <a:ext uri="{FF2B5EF4-FFF2-40B4-BE49-F238E27FC236}">
                <a16:creationId xmlns:a16="http://schemas.microsoft.com/office/drawing/2014/main" id="{D49300B4-B121-431D-ACC1-D67EE8A26B48}"/>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5EEACC5-E83D-4ABF-A21C-DCFC725881BD}"/>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0904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872712A-F1F3-45E9-88FA-CB37E0225C57}"/>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0ACD3031-03D0-4CA7-B715-137E38AEB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7E72B20D-887D-4173-9EFE-E7D5D08C66C7}"/>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8C1B18D5-7645-4C65-AE8B-D58CFC6FB3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0A871A09-A22A-485C-8EB7-E76EC209B1AA}"/>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E5FB7403-D31F-4240-8B8B-11C1CFF21B10}"/>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8" name="Θέση υποσέλιδου 7">
            <a:extLst>
              <a:ext uri="{FF2B5EF4-FFF2-40B4-BE49-F238E27FC236}">
                <a16:creationId xmlns:a16="http://schemas.microsoft.com/office/drawing/2014/main" id="{4968D5FD-13C9-4444-BA82-ED154F51F8F6}"/>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FDA90531-6D8B-40B7-8147-4394B47966B2}"/>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565405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A7FA40-99DE-4937-8917-FBC8137A2032}"/>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F29C08EF-6CCB-4FA2-830D-3F2FE5C3393B}"/>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4" name="Θέση υποσέλιδου 3">
            <a:extLst>
              <a:ext uri="{FF2B5EF4-FFF2-40B4-BE49-F238E27FC236}">
                <a16:creationId xmlns:a16="http://schemas.microsoft.com/office/drawing/2014/main" id="{CCC59E4B-228E-41F5-B040-7587F3F48206}"/>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52C8187-6B24-4012-915E-C543DBE57618}"/>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590242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92D6BBCD-C51F-4EB5-9A33-CD4C9E8AF9E3}"/>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3" name="Θέση υποσέλιδου 2">
            <a:extLst>
              <a:ext uri="{FF2B5EF4-FFF2-40B4-BE49-F238E27FC236}">
                <a16:creationId xmlns:a16="http://schemas.microsoft.com/office/drawing/2014/main" id="{18EA4930-C257-40B2-AF85-2CCE31FCDEF9}"/>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4D5EF021-5F7A-4878-AB37-5652E01243D3}"/>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721530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23FFF8-BD0B-40AC-BA8D-F34C9564A46B}"/>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2A53410E-6601-4549-A518-CFA6795BE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80CB0C74-B121-4331-85B3-BA905B6E3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F0D8B9D-BB63-4621-B20E-3C443129B384}"/>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6" name="Θέση υποσέλιδου 5">
            <a:extLst>
              <a:ext uri="{FF2B5EF4-FFF2-40B4-BE49-F238E27FC236}">
                <a16:creationId xmlns:a16="http://schemas.microsoft.com/office/drawing/2014/main" id="{BD02872A-30CB-4C60-8C84-F0C24CEB171C}"/>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BB06329-72B8-4A2C-9F43-72261C8EA8E6}"/>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41646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9D7E40E-95F9-464A-AD77-D3070982750F}"/>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5D1A707F-5409-4C9B-AA23-08D2D3425B3D}"/>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D0602E82-583C-4CC3-A315-83F21EC799E9}"/>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C1AFB26F-E4E7-41FF-A1F9-04A46838E194}"/>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0D270D06-AE5D-4C8E-9340-A13484FD303C}"/>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2128152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0623CAA-967A-4729-B632-7B91C3A1506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372F73E0-09EB-490D-A51B-562D42E59A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671851EC-0C4C-4C41-8ABD-5B76053E3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4218284-AA3D-4E1D-9CD8-26CF4839C173}"/>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6" name="Θέση υποσέλιδου 5">
            <a:extLst>
              <a:ext uri="{FF2B5EF4-FFF2-40B4-BE49-F238E27FC236}">
                <a16:creationId xmlns:a16="http://schemas.microsoft.com/office/drawing/2014/main" id="{764E2225-F118-42AB-B673-505D8C7E7675}"/>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6EC4EF2D-177E-4EEE-A3CB-0F38267B176B}"/>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445434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E9A7CB0-FC02-450E-BDE1-CD4E4D913DEA}"/>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08506B2F-5B56-452B-9314-E93FE4DA7F35}"/>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B8DD4AA0-D9DC-4B82-BD78-BE10BC177787}"/>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956A6637-3881-4C8E-A272-1F12F54D0C35}"/>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EACE2A38-3F6D-4E79-A0D6-1302883635FE}"/>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324913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672B33CB-5379-457B-B68B-1EAB95F97EEB}"/>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666682BE-F56E-42BE-A7A7-4EECD236CDBB}"/>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69B96AE8-D0EC-4C90-9EC1-25911936D9DA}"/>
              </a:ext>
            </a:extLst>
          </p:cNvPr>
          <p:cNvSpPr>
            <a:spLocks noGrp="1"/>
          </p:cNvSpPr>
          <p:nvPr>
            <p:ph type="dt" sz="half" idx="10"/>
          </p:nvPr>
        </p:nvSpPr>
        <p:spPr/>
        <p:txBody>
          <a:body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556BA457-7B81-42B0-BC68-B1D45FA3598B}"/>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AFC9B1A1-B905-4F7E-A4CA-B651DAC0EA7A}"/>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35333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E9300C3-F4D9-4171-B29E-89F5A5D3418C}"/>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A6E8BC41-1861-4C58-AF78-C5F411A42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2A75CDA9-2E7C-4F24-BC46-4CE2AB269FC2}"/>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CB40EF5B-18D2-47B5-9F28-0D7D1C447036}"/>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4A3775A3-43DD-4774-A311-45D27CF1F084}"/>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214777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DD4D622-8225-4F82-A6AA-CE2159A61E10}"/>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79156299-78C3-4C78-804C-B21BE80D6AEA}"/>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FA18B002-1BED-4AE9-9793-2E8224A577CE}"/>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47F16B6D-2797-44AB-B84A-128911A533D6}"/>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6" name="Θέση υποσέλιδου 5">
            <a:extLst>
              <a:ext uri="{FF2B5EF4-FFF2-40B4-BE49-F238E27FC236}">
                <a16:creationId xmlns:a16="http://schemas.microsoft.com/office/drawing/2014/main" id="{DF055CBC-D65B-431A-BB9D-C51A40DCC16B}"/>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75E9E4B-FBC1-4443-9B77-CF391F231400}"/>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3229087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FB727FE-DF78-417D-9517-23E43756D3FC}"/>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4E02913D-461D-4540-BD2B-F1702755BB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1AF58F0D-7C5B-4CD4-AD3D-0315A4A19677}"/>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790B8D93-6451-4E31-ADDC-47181FEE0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4E414F6D-8745-423E-801B-A75D1CEC8CAC}"/>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6EF24E28-5446-49B1-BB03-6D8673011907}"/>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8" name="Θέση υποσέλιδου 7">
            <a:extLst>
              <a:ext uri="{FF2B5EF4-FFF2-40B4-BE49-F238E27FC236}">
                <a16:creationId xmlns:a16="http://schemas.microsoft.com/office/drawing/2014/main" id="{9F119090-7E9C-4A3A-A75A-77A85F25CE0B}"/>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4620A74B-3090-4725-841E-88654BCD5059}"/>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423945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C7BAA13-ED67-4122-A116-F7E9288DCEE7}"/>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69E7F0A8-792E-4207-83BD-4A3BAC95CAA5}"/>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4" name="Θέση υποσέλιδου 3">
            <a:extLst>
              <a:ext uri="{FF2B5EF4-FFF2-40B4-BE49-F238E27FC236}">
                <a16:creationId xmlns:a16="http://schemas.microsoft.com/office/drawing/2014/main" id="{FEB40A0E-7DA7-4BE7-B249-7563B9465EAA}"/>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04E18B6-523F-4ADB-A084-C5D717DFDE1E}"/>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1915135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340ED87F-2B7C-40BB-8BF6-467AA7A59B0B}"/>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3" name="Θέση υποσέλιδου 2">
            <a:extLst>
              <a:ext uri="{FF2B5EF4-FFF2-40B4-BE49-F238E27FC236}">
                <a16:creationId xmlns:a16="http://schemas.microsoft.com/office/drawing/2014/main" id="{1994176E-AB2A-4FB7-B1F1-205D2EA5A949}"/>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F61DF41A-360B-49E2-BFC2-D8920FEBB4CA}"/>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289282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0610BE-7DDD-450C-ADD9-8D7701B65811}"/>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9C0F2F7B-1832-4A49-B5FB-4A7AE832C0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E6DFB456-A30A-4A62-9658-457D1CBE0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4F9AE3F-081A-4481-8BEB-1820B179A9C6}"/>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6" name="Θέση υποσέλιδου 5">
            <a:extLst>
              <a:ext uri="{FF2B5EF4-FFF2-40B4-BE49-F238E27FC236}">
                <a16:creationId xmlns:a16="http://schemas.microsoft.com/office/drawing/2014/main" id="{CD252F06-A909-41A8-BDA9-FFA281988C1C}"/>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53BF341-5150-43A1-9EAA-23CEE0DD766D}"/>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288958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451FFB-5C36-4598-81EA-E68AF25C73B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91120C4D-9A9B-40A9-A3FC-099E7A03F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13167C0F-0A84-48AE-8C56-8781535A0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2A52C2A6-4E17-4ED6-9165-D758C6662B3F}"/>
              </a:ext>
            </a:extLst>
          </p:cNvPr>
          <p:cNvSpPr>
            <a:spLocks noGrp="1"/>
          </p:cNvSpPr>
          <p:nvPr>
            <p:ph type="dt" sz="half" idx="10"/>
          </p:nvPr>
        </p:nvSpPr>
        <p:spPr/>
        <p:txBody>
          <a:bodyPr/>
          <a:lstStyle/>
          <a:p>
            <a:fld id="{014DF55E-D578-472D-962E-4F005E4B2807}" type="datetimeFigureOut">
              <a:rPr lang="en-US" smtClean="0"/>
              <a:t>11/29/2020</a:t>
            </a:fld>
            <a:endParaRPr lang="en-US"/>
          </a:p>
        </p:txBody>
      </p:sp>
      <p:sp>
        <p:nvSpPr>
          <p:cNvPr id="6" name="Θέση υποσέλιδου 5">
            <a:extLst>
              <a:ext uri="{FF2B5EF4-FFF2-40B4-BE49-F238E27FC236}">
                <a16:creationId xmlns:a16="http://schemas.microsoft.com/office/drawing/2014/main" id="{6128603D-DC72-450D-9142-6EE23B899F49}"/>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83DEB33-EFC0-4117-9F2F-64916B2342BC}"/>
              </a:ext>
            </a:extLst>
          </p:cNvPr>
          <p:cNvSpPr>
            <a:spLocks noGrp="1"/>
          </p:cNvSpPr>
          <p:nvPr>
            <p:ph type="sldNum" sz="quarter" idx="12"/>
          </p:nvPr>
        </p:nvSpPr>
        <p:spPr/>
        <p:txBody>
          <a:bodyPr/>
          <a:lstStyle/>
          <a:p>
            <a:fld id="{93F90CF9-A351-4E3E-88AA-B44B29B7BE57}" type="slidenum">
              <a:rPr lang="en-US" smtClean="0"/>
              <a:t>‹#›</a:t>
            </a:fld>
            <a:endParaRPr lang="en-US"/>
          </a:p>
        </p:txBody>
      </p:sp>
    </p:spTree>
    <p:extLst>
      <p:ext uri="{BB962C8B-B14F-4D97-AF65-F5344CB8AC3E}">
        <p14:creationId xmlns:p14="http://schemas.microsoft.com/office/powerpoint/2010/main" val="54743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8E61B221-F0D3-420F-874B-5D0510B23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2041588B-514B-412F-AF2F-BA860398E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8F23FFE-3B9A-4DD0-B61C-744137518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DF55E-D578-472D-962E-4F005E4B2807}" type="datetimeFigureOut">
              <a:rPr lang="en-US" smtClean="0"/>
              <a:t>11/29/2020</a:t>
            </a:fld>
            <a:endParaRPr lang="en-US"/>
          </a:p>
        </p:txBody>
      </p:sp>
      <p:sp>
        <p:nvSpPr>
          <p:cNvPr id="5" name="Θέση υποσέλιδου 4">
            <a:extLst>
              <a:ext uri="{FF2B5EF4-FFF2-40B4-BE49-F238E27FC236}">
                <a16:creationId xmlns:a16="http://schemas.microsoft.com/office/drawing/2014/main" id="{083C08E9-D7EB-4E27-AAB1-6E92A23F1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7FE3C07D-FDDD-4FA6-8BA6-C6AF8DDFF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90CF9-A351-4E3E-88AA-B44B29B7BE57}" type="slidenum">
              <a:rPr lang="en-US" smtClean="0"/>
              <a:t>‹#›</a:t>
            </a:fld>
            <a:endParaRPr lang="en-US"/>
          </a:p>
        </p:txBody>
      </p:sp>
    </p:spTree>
    <p:extLst>
      <p:ext uri="{BB962C8B-B14F-4D97-AF65-F5344CB8AC3E}">
        <p14:creationId xmlns:p14="http://schemas.microsoft.com/office/powerpoint/2010/main" val="4094167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0B77E03-5941-425E-9AA5-05A5B84357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8094C0FA-777A-416A-A7A9-A4460F68E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A3E91B20-9E7E-4C91-BE9F-156698204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B39D8-CA6F-4B38-9E76-9240E6AB6A92}" type="datetimeFigureOut">
              <a:rPr lang="en-US" smtClean="0"/>
              <a:t>11/29/2020</a:t>
            </a:fld>
            <a:endParaRPr lang="en-US"/>
          </a:p>
        </p:txBody>
      </p:sp>
      <p:sp>
        <p:nvSpPr>
          <p:cNvPr id="5" name="Θέση υποσέλιδου 4">
            <a:extLst>
              <a:ext uri="{FF2B5EF4-FFF2-40B4-BE49-F238E27FC236}">
                <a16:creationId xmlns:a16="http://schemas.microsoft.com/office/drawing/2014/main" id="{7A7986CB-DEED-4ABE-AC03-1640C538C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C6CC7564-75E9-4F10-9A68-B17C4989E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277DE-87C1-4511-86E2-836BC5C7AC91}" type="slidenum">
              <a:rPr lang="en-US" smtClean="0"/>
              <a:t>‹#›</a:t>
            </a:fld>
            <a:endParaRPr lang="en-US"/>
          </a:p>
        </p:txBody>
      </p:sp>
    </p:spTree>
    <p:extLst>
      <p:ext uri="{BB962C8B-B14F-4D97-AF65-F5344CB8AC3E}">
        <p14:creationId xmlns:p14="http://schemas.microsoft.com/office/powerpoint/2010/main" val="3892158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png"/><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7.png"/><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1.png"/><Relationship Id="rId7" Type="http://schemas.openxmlformats.org/officeDocument/2006/relationships/oleObject" Target="../embeddings/oleObject4.bin"/><Relationship Id="rId12"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11" Type="http://schemas.openxmlformats.org/officeDocument/2006/relationships/oleObject" Target="../embeddings/oleObject6.bin"/><Relationship Id="rId5" Type="http://schemas.openxmlformats.org/officeDocument/2006/relationships/image" Target="../media/image43.wmf"/><Relationship Id="rId10" Type="http://schemas.openxmlformats.org/officeDocument/2006/relationships/image" Target="../media/image40.wmf"/><Relationship Id="rId4" Type="http://schemas.openxmlformats.org/officeDocument/2006/relationships/image" Target="../media/image42.png"/><Relationship Id="rId9"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w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78.w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0.wmf"/><Relationship Id="rId4" Type="http://schemas.openxmlformats.org/officeDocument/2006/relationships/oleObject" Target="../embeddings/oleObject9.bin"/></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image" Target="../media/image104.wmf"/></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8" name="Picture 13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pic>
        <p:nvPicPr>
          <p:cNvPr id="140" name="Picture 13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41985" name="Rectangle 4">
            <a:extLst>
              <a:ext uri="{FF2B5EF4-FFF2-40B4-BE49-F238E27FC236}">
                <a16:creationId xmlns:a16="http://schemas.microsoft.com/office/drawing/2014/main" id="{607085E1-DE67-47BD-A383-7DDBC8B4DFE3}"/>
              </a:ext>
            </a:extLst>
          </p:cNvPr>
          <p:cNvSpPr>
            <a:spLocks noChangeArrowheads="1"/>
          </p:cNvSpPr>
          <p:nvPr/>
        </p:nvSpPr>
        <p:spPr bwMode="auto">
          <a:xfrm>
            <a:off x="-3048" y="5125538"/>
            <a:ext cx="12188952" cy="14274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ct val="0"/>
              </a:spcBef>
              <a:spcAft>
                <a:spcPts val="600"/>
              </a:spcAft>
              <a:buNone/>
              <a:defRPr/>
            </a:pPr>
            <a:r>
              <a:rPr lang="en-US" altLang="x-none" sz="6600" b="1" dirty="0" err="1">
                <a:solidFill>
                  <a:srgbClr val="0070C0"/>
                </a:solidFill>
                <a:latin typeface="+mj-lt"/>
                <a:ea typeface="+mj-ea"/>
                <a:cs typeface="+mj-cs"/>
              </a:rPr>
              <a:t>Εισ</a:t>
            </a:r>
            <a:r>
              <a:rPr lang="en-US" altLang="x-none" sz="6600" b="1" dirty="0">
                <a:solidFill>
                  <a:srgbClr val="0070C0"/>
                </a:solidFill>
                <a:latin typeface="+mj-lt"/>
                <a:ea typeface="+mj-ea"/>
                <a:cs typeface="+mj-cs"/>
              </a:rPr>
              <a:t>αγωγή στην Κατάτμηση Εικόνας</a:t>
            </a:r>
          </a:p>
        </p:txBody>
      </p:sp>
      <p:pic>
        <p:nvPicPr>
          <p:cNvPr id="8" name="Picture 4" descr="Logo">
            <a:extLst>
              <a:ext uri="{FF2B5EF4-FFF2-40B4-BE49-F238E27FC236}">
                <a16:creationId xmlns:a16="http://schemas.microsoft.com/office/drawing/2014/main" id="{6E90138D-7D10-4811-AAC4-D890FA2C358B}"/>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807242" y="36240"/>
            <a:ext cx="3531319" cy="9622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mote Sensing | Free Full-Text | Object Detection and Image Segmentation  with Deep Learning on Earth Observation Data: A Review-Part I: Evolution  and Recent Trends">
            <a:extLst>
              <a:ext uri="{FF2B5EF4-FFF2-40B4-BE49-F238E27FC236}">
                <a16:creationId xmlns:a16="http://schemas.microsoft.com/office/drawing/2014/main" id="{9BE85722-7D3D-4139-9A66-FC4C4E1BE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95488"/>
            <a:ext cx="12192000" cy="286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Υπενθύμιση στα γρήγορα</a:t>
            </a:r>
            <a:endParaRPr lang="en-US" sz="4000" dirty="0">
              <a:solidFill>
                <a:srgbClr val="FFFFFF"/>
              </a:solidFill>
            </a:endParaRPr>
          </a:p>
        </p:txBody>
      </p:sp>
      <p:pic>
        <p:nvPicPr>
          <p:cNvPr id="6" name="Picture 7" descr="mdiff">
            <a:extLst>
              <a:ext uri="{FF2B5EF4-FFF2-40B4-BE49-F238E27FC236}">
                <a16:creationId xmlns:a16="http://schemas.microsoft.com/office/drawing/2014/main" id="{2C95B0E0-788F-4014-9001-16BCCBEB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011" y="2753936"/>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8">
            <a:extLst>
              <a:ext uri="{FF2B5EF4-FFF2-40B4-BE49-F238E27FC236}">
                <a16:creationId xmlns:a16="http://schemas.microsoft.com/office/drawing/2014/main" id="{A3CD4098-2DF3-4193-9C84-81CE7184979B}"/>
              </a:ext>
            </a:extLst>
          </p:cNvPr>
          <p:cNvGrpSpPr>
            <a:grpSpLocks/>
          </p:cNvGrpSpPr>
          <p:nvPr/>
        </p:nvGrpSpPr>
        <p:grpSpPr bwMode="auto">
          <a:xfrm>
            <a:off x="3509211" y="2753936"/>
            <a:ext cx="2362200" cy="2362200"/>
            <a:chOff x="2736" y="2544"/>
            <a:chExt cx="1440" cy="1440"/>
          </a:xfrm>
        </p:grpSpPr>
        <p:pic>
          <p:nvPicPr>
            <p:cNvPr id="9" name="Picture 9" descr="mn">
              <a:extLst>
                <a:ext uri="{FF2B5EF4-FFF2-40B4-BE49-F238E27FC236}">
                  <a16:creationId xmlns:a16="http://schemas.microsoft.com/office/drawing/2014/main" id="{6FCF7655-D985-4E82-88B7-456F99CC1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2544"/>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0">
              <a:extLst>
                <a:ext uri="{FF2B5EF4-FFF2-40B4-BE49-F238E27FC236}">
                  <a16:creationId xmlns:a16="http://schemas.microsoft.com/office/drawing/2014/main" id="{CCE3DA2E-1CF3-4821-892C-26CE300C73BC}"/>
                </a:ext>
              </a:extLst>
            </p:cNvPr>
            <p:cNvSpPr>
              <a:spLocks noChangeArrowheads="1"/>
            </p:cNvSpPr>
            <p:nvPr/>
          </p:nvSpPr>
          <p:spPr bwMode="auto">
            <a:xfrm>
              <a:off x="2736" y="2544"/>
              <a:ext cx="1440" cy="1440"/>
            </a:xfrm>
            <a:prstGeom prst="rtTriangl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11">
              <a:extLst>
                <a:ext uri="{FF2B5EF4-FFF2-40B4-BE49-F238E27FC236}">
                  <a16:creationId xmlns:a16="http://schemas.microsoft.com/office/drawing/2014/main" id="{66AE225B-08DB-4911-93A7-47477919C4F9}"/>
                </a:ext>
              </a:extLst>
            </p:cNvPr>
            <p:cNvSpPr>
              <a:spLocks noChangeArrowheads="1"/>
            </p:cNvSpPr>
            <p:nvPr/>
          </p:nvSpPr>
          <p:spPr bwMode="auto">
            <a:xfrm rot="16200000" flipH="1">
              <a:off x="2736" y="2544"/>
              <a:ext cx="1440" cy="1440"/>
            </a:xfrm>
            <a:prstGeom prst="rtTriangl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 name="Text Box 14">
            <a:extLst>
              <a:ext uri="{FF2B5EF4-FFF2-40B4-BE49-F238E27FC236}">
                <a16:creationId xmlns:a16="http://schemas.microsoft.com/office/drawing/2014/main" id="{52C83A26-9613-4DFC-9043-68CC1CBDAB47}"/>
              </a:ext>
            </a:extLst>
          </p:cNvPr>
          <p:cNvSpPr txBox="1">
            <a:spLocks noChangeArrowheads="1"/>
          </p:cNvSpPr>
          <p:nvPr/>
        </p:nvSpPr>
        <p:spPr bwMode="auto">
          <a:xfrm>
            <a:off x="3890211" y="5116136"/>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400"/>
              <a:t>Image with Edge</a:t>
            </a:r>
          </a:p>
        </p:txBody>
      </p:sp>
      <p:sp>
        <p:nvSpPr>
          <p:cNvPr id="14" name="Text Box 15">
            <a:extLst>
              <a:ext uri="{FF2B5EF4-FFF2-40B4-BE49-F238E27FC236}">
                <a16:creationId xmlns:a16="http://schemas.microsoft.com/office/drawing/2014/main" id="{1CF13A3A-9445-4BEF-BBCC-27AF41E82424}"/>
              </a:ext>
            </a:extLst>
          </p:cNvPr>
          <p:cNvSpPr txBox="1">
            <a:spLocks noChangeArrowheads="1"/>
          </p:cNvSpPr>
          <p:nvPr/>
        </p:nvSpPr>
        <p:spPr bwMode="auto">
          <a:xfrm>
            <a:off x="7014411" y="5116136"/>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400"/>
              <a:t>Edge Location</a:t>
            </a:r>
          </a:p>
        </p:txBody>
      </p:sp>
    </p:spTree>
    <p:extLst>
      <p:ext uri="{BB962C8B-B14F-4D97-AF65-F5344CB8AC3E}">
        <p14:creationId xmlns:p14="http://schemas.microsoft.com/office/powerpoint/2010/main" val="397417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Η έννοια της παραχώρησης</a:t>
            </a:r>
            <a:endParaRPr lang="en-US" sz="4000" dirty="0">
              <a:solidFill>
                <a:srgbClr val="FFFFFF"/>
              </a:solidFill>
            </a:endParaRPr>
          </a:p>
        </p:txBody>
      </p:sp>
      <p:pic>
        <p:nvPicPr>
          <p:cNvPr id="6" name="Picture 2" descr="mndiff">
            <a:extLst>
              <a:ext uri="{FF2B5EF4-FFF2-40B4-BE49-F238E27FC236}">
                <a16:creationId xmlns:a16="http://schemas.microsoft.com/office/drawing/2014/main" id="{6740A3D0-D25B-4E17-B946-5F9BA1465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551520"/>
            <a:ext cx="29527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mgdiff">
            <a:extLst>
              <a:ext uri="{FF2B5EF4-FFF2-40B4-BE49-F238E27FC236}">
                <a16:creationId xmlns:a16="http://schemas.microsoft.com/office/drawing/2014/main" id="{7F121673-7772-4C4B-90CB-FB9485725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450" y="2673758"/>
            <a:ext cx="2830513"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mn">
            <a:extLst>
              <a:ext uri="{FF2B5EF4-FFF2-40B4-BE49-F238E27FC236}">
                <a16:creationId xmlns:a16="http://schemas.microsoft.com/office/drawing/2014/main" id="{9555357F-BF15-4E6D-9DC9-04CE1053D7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541995"/>
            <a:ext cx="29527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6">
            <a:extLst>
              <a:ext uri="{FF2B5EF4-FFF2-40B4-BE49-F238E27FC236}">
                <a16:creationId xmlns:a16="http://schemas.microsoft.com/office/drawing/2014/main" id="{7B13AD71-C143-489E-A350-7FCB1E41F645}"/>
              </a:ext>
            </a:extLst>
          </p:cNvPr>
          <p:cNvSpPr txBox="1">
            <a:spLocks noChangeArrowheads="1"/>
          </p:cNvSpPr>
          <p:nvPr/>
        </p:nvSpPr>
        <p:spPr bwMode="auto">
          <a:xfrm>
            <a:off x="2286000" y="5589995"/>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400"/>
              <a:t>Image + Noise</a:t>
            </a:r>
          </a:p>
        </p:txBody>
      </p:sp>
      <p:sp>
        <p:nvSpPr>
          <p:cNvPr id="12" name="Text Box 17">
            <a:extLst>
              <a:ext uri="{FF2B5EF4-FFF2-40B4-BE49-F238E27FC236}">
                <a16:creationId xmlns:a16="http://schemas.microsoft.com/office/drawing/2014/main" id="{8EABDC5A-EBDC-4F26-8382-6878F2989023}"/>
              </a:ext>
            </a:extLst>
          </p:cNvPr>
          <p:cNvSpPr txBox="1">
            <a:spLocks noChangeArrowheads="1"/>
          </p:cNvSpPr>
          <p:nvPr/>
        </p:nvSpPr>
        <p:spPr bwMode="auto">
          <a:xfrm>
            <a:off x="5334000" y="5513795"/>
            <a:ext cx="1676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400"/>
              <a:t>Derivatives detect edge </a:t>
            </a:r>
            <a:r>
              <a:rPr lang="en-US" sz="1400" i="1"/>
              <a:t>and</a:t>
            </a:r>
            <a:r>
              <a:rPr lang="en-US" sz="1400"/>
              <a:t> noise</a:t>
            </a:r>
          </a:p>
        </p:txBody>
      </p:sp>
      <p:sp>
        <p:nvSpPr>
          <p:cNvPr id="13" name="Text Box 18">
            <a:extLst>
              <a:ext uri="{FF2B5EF4-FFF2-40B4-BE49-F238E27FC236}">
                <a16:creationId xmlns:a16="http://schemas.microsoft.com/office/drawing/2014/main" id="{F528D9FF-28DE-40F7-8155-C16E374D84F6}"/>
              </a:ext>
            </a:extLst>
          </p:cNvPr>
          <p:cNvSpPr txBox="1">
            <a:spLocks noChangeArrowheads="1"/>
          </p:cNvSpPr>
          <p:nvPr/>
        </p:nvSpPr>
        <p:spPr bwMode="auto">
          <a:xfrm>
            <a:off x="8001000" y="5469345"/>
            <a:ext cx="2667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400"/>
              <a:t>Smoothed derivative removes noise, but blurs edge</a:t>
            </a:r>
          </a:p>
        </p:txBody>
      </p:sp>
      <p:sp>
        <p:nvSpPr>
          <p:cNvPr id="14" name="Rectangle 5">
            <a:extLst>
              <a:ext uri="{FF2B5EF4-FFF2-40B4-BE49-F238E27FC236}">
                <a16:creationId xmlns:a16="http://schemas.microsoft.com/office/drawing/2014/main" id="{FE08BC5D-404D-4AF1-AA31-17CB45EC048F}"/>
              </a:ext>
            </a:extLst>
          </p:cNvPr>
          <p:cNvSpPr>
            <a:spLocks noChangeArrowheads="1"/>
          </p:cNvSpPr>
          <p:nvPr/>
        </p:nvSpPr>
        <p:spPr bwMode="auto">
          <a:xfrm>
            <a:off x="1630363" y="2446745"/>
            <a:ext cx="8991600" cy="5524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0662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Από τις ακμές στην κατάτμηση</a:t>
            </a:r>
            <a:endParaRPr lang="en-US" sz="4000" dirty="0">
              <a:solidFill>
                <a:srgbClr val="FFFFFF"/>
              </a:solidFill>
            </a:endParaRPr>
          </a:p>
        </p:txBody>
      </p:sp>
      <p:sp>
        <p:nvSpPr>
          <p:cNvPr id="6" name="Rectangle 3">
            <a:extLst>
              <a:ext uri="{FF2B5EF4-FFF2-40B4-BE49-F238E27FC236}">
                <a16:creationId xmlns:a16="http://schemas.microsoft.com/office/drawing/2014/main" id="{F7F6E3D0-22B8-4A4A-B935-D048A501D51A}"/>
              </a:ext>
            </a:extLst>
          </p:cNvPr>
          <p:cNvSpPr txBox="1">
            <a:spLocks noChangeArrowheads="1"/>
          </p:cNvSpPr>
          <p:nvPr/>
        </p:nvSpPr>
        <p:spPr>
          <a:xfrm rot="16200000">
            <a:off x="7994649" y="2835954"/>
            <a:ext cx="7772400"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Berkeley segmentation database:</a:t>
            </a:r>
            <a:br>
              <a:rPr lang="en-US" sz="2400" dirty="0"/>
            </a:br>
            <a:r>
              <a:rPr lang="en-US" sz="1600" dirty="0">
                <a:hlinkClick r:id="rId3"/>
              </a:rPr>
              <a:t>http://www.eecs.berkeley.edu/Research/Projects/CS/vision/grouping/segbench/</a:t>
            </a:r>
            <a:endParaRPr lang="en-US" sz="1600" dirty="0"/>
          </a:p>
        </p:txBody>
      </p:sp>
      <p:pic>
        <p:nvPicPr>
          <p:cNvPr id="7" name="Picture 4">
            <a:extLst>
              <a:ext uri="{FF2B5EF4-FFF2-40B4-BE49-F238E27FC236}">
                <a16:creationId xmlns:a16="http://schemas.microsoft.com/office/drawing/2014/main" id="{98E6ECAF-83E6-4114-B5BC-CD37798A5C47}"/>
              </a:ext>
            </a:extLst>
          </p:cNvPr>
          <p:cNvPicPr>
            <a:picLocks noChangeAspect="1" noChangeArrowheads="1"/>
          </p:cNvPicPr>
          <p:nvPr/>
        </p:nvPicPr>
        <p:blipFill>
          <a:blip r:embed="rId4" cstate="print"/>
          <a:srcRect/>
          <a:stretch>
            <a:fillRect/>
          </a:stretch>
        </p:blipFill>
        <p:spPr bwMode="auto">
          <a:xfrm>
            <a:off x="1947863" y="2807880"/>
            <a:ext cx="2662237" cy="1776413"/>
          </a:xfrm>
          <a:prstGeom prst="rect">
            <a:avLst/>
          </a:prstGeom>
          <a:noFill/>
          <a:ln w="9525">
            <a:noFill/>
            <a:miter lim="800000"/>
            <a:headEnd/>
            <a:tailEnd/>
          </a:ln>
        </p:spPr>
      </p:pic>
      <p:pic>
        <p:nvPicPr>
          <p:cNvPr id="9" name="Picture 5">
            <a:extLst>
              <a:ext uri="{FF2B5EF4-FFF2-40B4-BE49-F238E27FC236}">
                <a16:creationId xmlns:a16="http://schemas.microsoft.com/office/drawing/2014/main" id="{BA707B33-7172-4C63-A9B1-148100D9E8D0}"/>
              </a:ext>
            </a:extLst>
          </p:cNvPr>
          <p:cNvPicPr>
            <a:picLocks noChangeAspect="1" noChangeArrowheads="1"/>
          </p:cNvPicPr>
          <p:nvPr/>
        </p:nvPicPr>
        <p:blipFill>
          <a:blip r:embed="rId5" cstate="print"/>
          <a:srcRect/>
          <a:stretch>
            <a:fillRect/>
          </a:stretch>
        </p:blipFill>
        <p:spPr bwMode="auto">
          <a:xfrm>
            <a:off x="4762500" y="2807880"/>
            <a:ext cx="2667000" cy="1779588"/>
          </a:xfrm>
          <a:prstGeom prst="rect">
            <a:avLst/>
          </a:prstGeom>
          <a:noFill/>
          <a:ln w="9525">
            <a:noFill/>
            <a:miter lim="800000"/>
            <a:headEnd/>
            <a:tailEnd/>
          </a:ln>
        </p:spPr>
      </p:pic>
      <p:pic>
        <p:nvPicPr>
          <p:cNvPr id="11" name="Picture 6" descr="buffalo">
            <a:extLst>
              <a:ext uri="{FF2B5EF4-FFF2-40B4-BE49-F238E27FC236}">
                <a16:creationId xmlns:a16="http://schemas.microsoft.com/office/drawing/2014/main" id="{D91ACFDA-DE43-4ADC-88B4-4C4747A76BB6}"/>
              </a:ext>
            </a:extLst>
          </p:cNvPr>
          <p:cNvPicPr>
            <a:picLocks noChangeAspect="1" noChangeArrowheads="1"/>
          </p:cNvPicPr>
          <p:nvPr/>
        </p:nvPicPr>
        <p:blipFill>
          <a:blip r:embed="rId6" cstate="print"/>
          <a:srcRect/>
          <a:stretch>
            <a:fillRect/>
          </a:stretch>
        </p:blipFill>
        <p:spPr bwMode="auto">
          <a:xfrm>
            <a:off x="7575550" y="2807880"/>
            <a:ext cx="2673350" cy="1784350"/>
          </a:xfrm>
          <a:prstGeom prst="rect">
            <a:avLst/>
          </a:prstGeom>
          <a:noFill/>
          <a:ln w="9525">
            <a:solidFill>
              <a:schemeClr val="tx1"/>
            </a:solidFill>
            <a:miter lim="800000"/>
            <a:headEnd/>
            <a:tailEnd/>
          </a:ln>
        </p:spPr>
      </p:pic>
      <p:pic>
        <p:nvPicPr>
          <p:cNvPr id="12" name="Picture 8">
            <a:extLst>
              <a:ext uri="{FF2B5EF4-FFF2-40B4-BE49-F238E27FC236}">
                <a16:creationId xmlns:a16="http://schemas.microsoft.com/office/drawing/2014/main" id="{4AA6BE7C-3B81-4641-8FDF-2390A44414E5}"/>
              </a:ext>
            </a:extLst>
          </p:cNvPr>
          <p:cNvPicPr>
            <a:picLocks noChangeAspect="1" noChangeArrowheads="1"/>
          </p:cNvPicPr>
          <p:nvPr/>
        </p:nvPicPr>
        <p:blipFill>
          <a:blip r:embed="rId7" cstate="print"/>
          <a:srcRect/>
          <a:stretch>
            <a:fillRect/>
          </a:stretch>
        </p:blipFill>
        <p:spPr bwMode="auto">
          <a:xfrm>
            <a:off x="1943100" y="4762093"/>
            <a:ext cx="2667000" cy="1779587"/>
          </a:xfrm>
          <a:prstGeom prst="rect">
            <a:avLst/>
          </a:prstGeom>
          <a:noFill/>
          <a:ln w="9525">
            <a:noFill/>
            <a:miter lim="800000"/>
            <a:headEnd/>
            <a:tailEnd/>
          </a:ln>
        </p:spPr>
      </p:pic>
      <p:pic>
        <p:nvPicPr>
          <p:cNvPr id="13" name="Picture 9">
            <a:extLst>
              <a:ext uri="{FF2B5EF4-FFF2-40B4-BE49-F238E27FC236}">
                <a16:creationId xmlns:a16="http://schemas.microsoft.com/office/drawing/2014/main" id="{A1558054-23D4-4775-9C70-169A95A77448}"/>
              </a:ext>
            </a:extLst>
          </p:cNvPr>
          <p:cNvPicPr>
            <a:picLocks noChangeAspect="1" noChangeArrowheads="1"/>
          </p:cNvPicPr>
          <p:nvPr/>
        </p:nvPicPr>
        <p:blipFill>
          <a:blip r:embed="rId8" cstate="print"/>
          <a:srcRect/>
          <a:stretch>
            <a:fillRect/>
          </a:stretch>
        </p:blipFill>
        <p:spPr bwMode="auto">
          <a:xfrm>
            <a:off x="4762500" y="4762093"/>
            <a:ext cx="2667000" cy="1779587"/>
          </a:xfrm>
          <a:prstGeom prst="rect">
            <a:avLst/>
          </a:prstGeom>
          <a:noFill/>
          <a:ln w="9525">
            <a:noFill/>
            <a:miter lim="800000"/>
            <a:headEnd/>
            <a:tailEnd/>
          </a:ln>
        </p:spPr>
      </p:pic>
      <p:pic>
        <p:nvPicPr>
          <p:cNvPr id="14" name="Picture 10" descr="boys">
            <a:extLst>
              <a:ext uri="{FF2B5EF4-FFF2-40B4-BE49-F238E27FC236}">
                <a16:creationId xmlns:a16="http://schemas.microsoft.com/office/drawing/2014/main" id="{ED32B53A-2CBC-48C8-A79D-4D046ED1083C}"/>
              </a:ext>
            </a:extLst>
          </p:cNvPr>
          <p:cNvPicPr>
            <a:picLocks noChangeAspect="1" noChangeArrowheads="1"/>
          </p:cNvPicPr>
          <p:nvPr/>
        </p:nvPicPr>
        <p:blipFill>
          <a:blip r:embed="rId9" cstate="print"/>
          <a:srcRect/>
          <a:stretch>
            <a:fillRect/>
          </a:stretch>
        </p:blipFill>
        <p:spPr bwMode="auto">
          <a:xfrm>
            <a:off x="7575550" y="4762093"/>
            <a:ext cx="2667000" cy="1779587"/>
          </a:xfrm>
          <a:prstGeom prst="rect">
            <a:avLst/>
          </a:prstGeom>
          <a:noFill/>
          <a:ln w="9525">
            <a:solidFill>
              <a:schemeClr val="tx1"/>
            </a:solidFill>
            <a:miter lim="800000"/>
            <a:headEnd/>
            <a:tailEnd/>
          </a:ln>
        </p:spPr>
      </p:pic>
      <p:sp>
        <p:nvSpPr>
          <p:cNvPr id="15" name="Text Box 11">
            <a:extLst>
              <a:ext uri="{FF2B5EF4-FFF2-40B4-BE49-F238E27FC236}">
                <a16:creationId xmlns:a16="http://schemas.microsoft.com/office/drawing/2014/main" id="{C65480D8-06DB-47AD-BC8E-AA453C00E8EF}"/>
              </a:ext>
            </a:extLst>
          </p:cNvPr>
          <p:cNvSpPr txBox="1">
            <a:spLocks noChangeArrowheads="1"/>
          </p:cNvSpPr>
          <p:nvPr/>
        </p:nvSpPr>
        <p:spPr bwMode="auto">
          <a:xfrm>
            <a:off x="2832100" y="2350680"/>
            <a:ext cx="806450" cy="366713"/>
          </a:xfrm>
          <a:prstGeom prst="rect">
            <a:avLst/>
          </a:prstGeom>
          <a:noFill/>
          <a:ln w="9525">
            <a:noFill/>
            <a:miter lim="800000"/>
            <a:headEnd/>
            <a:tailEnd/>
          </a:ln>
        </p:spPr>
        <p:txBody>
          <a:bodyPr wrap="none">
            <a:spAutoFit/>
          </a:bodyPr>
          <a:lstStyle/>
          <a:p>
            <a:r>
              <a:rPr lang="en-US" sz="1800"/>
              <a:t>image</a:t>
            </a:r>
          </a:p>
        </p:txBody>
      </p:sp>
      <p:sp>
        <p:nvSpPr>
          <p:cNvPr id="16" name="Text Box 12">
            <a:extLst>
              <a:ext uri="{FF2B5EF4-FFF2-40B4-BE49-F238E27FC236}">
                <a16:creationId xmlns:a16="http://schemas.microsoft.com/office/drawing/2014/main" id="{A6BE68F0-A1DD-4982-B226-9B447B4EEA87}"/>
              </a:ext>
            </a:extLst>
          </p:cNvPr>
          <p:cNvSpPr txBox="1">
            <a:spLocks noChangeArrowheads="1"/>
          </p:cNvSpPr>
          <p:nvPr/>
        </p:nvSpPr>
        <p:spPr bwMode="auto">
          <a:xfrm>
            <a:off x="4959350" y="2347505"/>
            <a:ext cx="2317750" cy="366713"/>
          </a:xfrm>
          <a:prstGeom prst="rect">
            <a:avLst/>
          </a:prstGeom>
          <a:noFill/>
          <a:ln w="9525">
            <a:noFill/>
            <a:miter lim="800000"/>
            <a:headEnd/>
            <a:tailEnd/>
          </a:ln>
        </p:spPr>
        <p:txBody>
          <a:bodyPr wrap="none">
            <a:spAutoFit/>
          </a:bodyPr>
          <a:lstStyle/>
          <a:p>
            <a:r>
              <a:rPr lang="en-US" sz="1800"/>
              <a:t>human segmentation</a:t>
            </a:r>
          </a:p>
        </p:txBody>
      </p:sp>
      <p:sp>
        <p:nvSpPr>
          <p:cNvPr id="17" name="Text Box 13">
            <a:extLst>
              <a:ext uri="{FF2B5EF4-FFF2-40B4-BE49-F238E27FC236}">
                <a16:creationId xmlns:a16="http://schemas.microsoft.com/office/drawing/2014/main" id="{64FC728F-53E7-43FE-AB5F-023B4262F0B8}"/>
              </a:ext>
            </a:extLst>
          </p:cNvPr>
          <p:cNvSpPr txBox="1">
            <a:spLocks noChangeArrowheads="1"/>
          </p:cNvSpPr>
          <p:nvPr/>
        </p:nvSpPr>
        <p:spPr bwMode="auto">
          <a:xfrm>
            <a:off x="7804150" y="2350680"/>
            <a:ext cx="2139950" cy="366713"/>
          </a:xfrm>
          <a:prstGeom prst="rect">
            <a:avLst/>
          </a:prstGeom>
          <a:noFill/>
          <a:ln w="9525">
            <a:noFill/>
            <a:miter lim="800000"/>
            <a:headEnd/>
            <a:tailEnd/>
          </a:ln>
        </p:spPr>
        <p:txBody>
          <a:bodyPr wrap="none">
            <a:spAutoFit/>
          </a:bodyPr>
          <a:lstStyle/>
          <a:p>
            <a:r>
              <a:rPr lang="en-US" sz="1800"/>
              <a:t>gradient magnitude</a:t>
            </a:r>
          </a:p>
        </p:txBody>
      </p:sp>
    </p:spTree>
    <p:extLst>
      <p:ext uri="{BB962C8B-B14F-4D97-AF65-F5344CB8AC3E}">
        <p14:creationId xmlns:p14="http://schemas.microsoft.com/office/powerpoint/2010/main" val="166975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9426" name="Rectangle 2">
            <a:extLst>
              <a:ext uri="{FF2B5EF4-FFF2-40B4-BE49-F238E27FC236}">
                <a16:creationId xmlns:a16="http://schemas.microsoft.com/office/drawing/2014/main" id="{CCCD533D-96B4-4413-BD1D-DA91C8978CA2}"/>
              </a:ext>
            </a:extLst>
          </p:cNvPr>
          <p:cNvSpPr>
            <a:spLocks noGrp="1" noChangeArrowheads="1"/>
          </p:cNvSpPr>
          <p:nvPr>
            <p:ph type="title"/>
          </p:nvPr>
        </p:nvSpPr>
        <p:spPr>
          <a:xfrm>
            <a:off x="1179576" y="822960"/>
            <a:ext cx="9829800" cy="1325880"/>
          </a:xfrm>
        </p:spPr>
        <p:txBody>
          <a:bodyPr>
            <a:normAutofit/>
          </a:bodyPr>
          <a:lstStyle/>
          <a:p>
            <a:pPr algn="ctr" eaLnBrk="1" hangingPunct="1">
              <a:defRPr/>
            </a:pPr>
            <a:r>
              <a:rPr lang="el-GR" altLang="x-none" sz="4000">
                <a:solidFill>
                  <a:srgbClr val="FFFFFF"/>
                </a:solidFill>
              </a:rPr>
              <a:t>Edge based segmentation</a:t>
            </a:r>
          </a:p>
        </p:txBody>
      </p:sp>
      <p:sp>
        <p:nvSpPr>
          <p:cNvPr id="359427" name="Rectangle 3">
            <a:extLst>
              <a:ext uri="{FF2B5EF4-FFF2-40B4-BE49-F238E27FC236}">
                <a16:creationId xmlns:a16="http://schemas.microsoft.com/office/drawing/2014/main" id="{ABC889C5-0A0C-4E73-AF2A-4D971B3142E6}"/>
              </a:ext>
            </a:extLst>
          </p:cNvPr>
          <p:cNvSpPr>
            <a:spLocks noGrp="1" noChangeArrowheads="1"/>
          </p:cNvSpPr>
          <p:nvPr>
            <p:ph type="body" idx="1"/>
          </p:nvPr>
        </p:nvSpPr>
        <p:spPr>
          <a:xfrm>
            <a:off x="1213870" y="2801256"/>
            <a:ext cx="7288446" cy="3227626"/>
          </a:xfrm>
        </p:spPr>
        <p:txBody>
          <a:bodyPr anchor="ctr">
            <a:normAutofit/>
          </a:bodyPr>
          <a:lstStyle/>
          <a:p>
            <a:pPr eaLnBrk="1" hangingPunct="1">
              <a:spcBef>
                <a:spcPct val="50000"/>
              </a:spcBef>
              <a:buFont typeface="Wingdings" charset="2"/>
              <a:buChar char="n"/>
              <a:defRPr/>
            </a:pPr>
            <a:r>
              <a:rPr lang="el-GR" altLang="x-none" sz="1900" dirty="0" err="1">
                <a:solidFill>
                  <a:srgbClr val="000000"/>
                </a:solidFill>
              </a:rPr>
              <a:t>This</a:t>
            </a:r>
            <a:r>
              <a:rPr lang="el-GR" altLang="x-none" sz="1900" dirty="0">
                <a:solidFill>
                  <a:srgbClr val="000000"/>
                </a:solidFill>
              </a:rPr>
              <a:t> </a:t>
            </a:r>
            <a:r>
              <a:rPr lang="el-GR" altLang="x-none" sz="1900" dirty="0" err="1">
                <a:solidFill>
                  <a:srgbClr val="000000"/>
                </a:solidFill>
              </a:rPr>
              <a:t>approach</a:t>
            </a:r>
            <a:r>
              <a:rPr lang="el-GR" altLang="x-none" sz="1900" dirty="0">
                <a:solidFill>
                  <a:srgbClr val="000000"/>
                </a:solidFill>
              </a:rPr>
              <a:t> </a:t>
            </a:r>
            <a:r>
              <a:rPr lang="el-GR" altLang="x-none" sz="1900" dirty="0" err="1">
                <a:solidFill>
                  <a:srgbClr val="000000"/>
                </a:solidFill>
              </a:rPr>
              <a:t>identifies</a:t>
            </a:r>
            <a:r>
              <a:rPr lang="el-GR" altLang="x-none" sz="1900" dirty="0">
                <a:solidFill>
                  <a:srgbClr val="000000"/>
                </a:solidFill>
              </a:rPr>
              <a:t> the </a:t>
            </a:r>
            <a:r>
              <a:rPr lang="el-GR" altLang="x-none" sz="1900" dirty="0" err="1">
                <a:solidFill>
                  <a:srgbClr val="000000"/>
                </a:solidFill>
              </a:rPr>
              <a:t>strong</a:t>
            </a:r>
            <a:r>
              <a:rPr lang="el-GR" altLang="x-none" sz="1900" dirty="0">
                <a:solidFill>
                  <a:srgbClr val="000000"/>
                </a:solidFill>
              </a:rPr>
              <a:t> </a:t>
            </a:r>
            <a:r>
              <a:rPr lang="el-GR" altLang="x-none" sz="1900" dirty="0" err="1">
                <a:solidFill>
                  <a:srgbClr val="000000"/>
                </a:solidFill>
              </a:rPr>
              <a:t>edges</a:t>
            </a:r>
            <a:r>
              <a:rPr lang="el-GR" altLang="x-none" sz="1900" dirty="0">
                <a:solidFill>
                  <a:srgbClr val="000000"/>
                </a:solidFill>
              </a:rPr>
              <a:t> in </a:t>
            </a:r>
            <a:r>
              <a:rPr lang="el-GR" altLang="x-none" sz="1900" dirty="0" err="1">
                <a:solidFill>
                  <a:srgbClr val="000000"/>
                </a:solidFill>
              </a:rPr>
              <a:t>an</a:t>
            </a:r>
            <a:r>
              <a:rPr lang="en-US" altLang="x-none" sz="1900" dirty="0">
                <a:solidFill>
                  <a:srgbClr val="000000"/>
                </a:solidFill>
              </a:rPr>
              <a:t> </a:t>
            </a:r>
            <a:r>
              <a:rPr lang="el-GR" altLang="x-none" sz="1900" dirty="0" err="1">
                <a:solidFill>
                  <a:srgbClr val="000000"/>
                </a:solidFill>
              </a:rPr>
              <a:t>image</a:t>
            </a:r>
            <a:r>
              <a:rPr lang="el-GR" altLang="x-none" sz="1900" dirty="0">
                <a:solidFill>
                  <a:srgbClr val="000000"/>
                </a:solidFill>
              </a:rPr>
              <a:t>.</a:t>
            </a:r>
          </a:p>
          <a:p>
            <a:pPr eaLnBrk="1" hangingPunct="1">
              <a:spcBef>
                <a:spcPct val="50000"/>
              </a:spcBef>
              <a:buFont typeface="Wingdings" charset="2"/>
              <a:buChar char="n"/>
              <a:defRPr/>
            </a:pPr>
            <a:r>
              <a:rPr lang="el-GR" altLang="x-none" sz="1900" dirty="0" err="1">
                <a:solidFill>
                  <a:srgbClr val="000000"/>
                </a:solidFill>
              </a:rPr>
              <a:t>Hopefully</a:t>
            </a:r>
            <a:r>
              <a:rPr lang="el-GR" altLang="x-none" sz="1900" dirty="0">
                <a:solidFill>
                  <a:srgbClr val="000000"/>
                </a:solidFill>
              </a:rPr>
              <a:t> </a:t>
            </a:r>
            <a:r>
              <a:rPr lang="el-GR" altLang="x-none" sz="1900" dirty="0" err="1">
                <a:solidFill>
                  <a:srgbClr val="000000"/>
                </a:solidFill>
              </a:rPr>
              <a:t>these</a:t>
            </a:r>
            <a:r>
              <a:rPr lang="el-GR" altLang="x-none" sz="1900" dirty="0">
                <a:solidFill>
                  <a:srgbClr val="000000"/>
                </a:solidFill>
              </a:rPr>
              <a:t> </a:t>
            </a:r>
            <a:r>
              <a:rPr lang="el-GR" altLang="x-none" sz="1900" dirty="0" err="1">
                <a:solidFill>
                  <a:srgbClr val="000000"/>
                </a:solidFill>
              </a:rPr>
              <a:t>correspond</a:t>
            </a:r>
            <a:r>
              <a:rPr lang="el-GR" altLang="x-none" sz="1900" dirty="0">
                <a:solidFill>
                  <a:srgbClr val="000000"/>
                </a:solidFill>
              </a:rPr>
              <a:t> </a:t>
            </a:r>
            <a:r>
              <a:rPr lang="el-GR" altLang="x-none" sz="1900" dirty="0" err="1">
                <a:solidFill>
                  <a:srgbClr val="000000"/>
                </a:solidFill>
              </a:rPr>
              <a:t>to</a:t>
            </a:r>
            <a:r>
              <a:rPr lang="el-GR" altLang="x-none" sz="1900" dirty="0">
                <a:solidFill>
                  <a:srgbClr val="000000"/>
                </a:solidFill>
              </a:rPr>
              <a:t> </a:t>
            </a:r>
            <a:r>
              <a:rPr lang="el-GR" altLang="x-none" sz="1900" dirty="0" err="1">
                <a:solidFill>
                  <a:srgbClr val="000000"/>
                </a:solidFill>
              </a:rPr>
              <a:t>object</a:t>
            </a:r>
            <a:r>
              <a:rPr lang="el-GR" altLang="x-none" sz="1900" dirty="0">
                <a:solidFill>
                  <a:srgbClr val="000000"/>
                </a:solidFill>
              </a:rPr>
              <a:t> </a:t>
            </a:r>
            <a:r>
              <a:rPr lang="el-GR" altLang="x-none" sz="1900" dirty="0" err="1">
                <a:solidFill>
                  <a:srgbClr val="000000"/>
                </a:solidFill>
              </a:rPr>
              <a:t>boundaries</a:t>
            </a:r>
            <a:r>
              <a:rPr lang="el-GR" altLang="x-none" sz="1900" dirty="0">
                <a:solidFill>
                  <a:srgbClr val="000000"/>
                </a:solidFill>
              </a:rPr>
              <a:t>.</a:t>
            </a:r>
          </a:p>
          <a:p>
            <a:pPr eaLnBrk="1" hangingPunct="1">
              <a:spcBef>
                <a:spcPct val="50000"/>
              </a:spcBef>
              <a:buFont typeface="Wingdings" charset="2"/>
              <a:buChar char="n"/>
              <a:defRPr/>
            </a:pPr>
            <a:r>
              <a:rPr lang="el-GR" altLang="x-none" sz="1900" dirty="0" err="1">
                <a:solidFill>
                  <a:srgbClr val="000000"/>
                </a:solidFill>
              </a:rPr>
              <a:t>Edges</a:t>
            </a:r>
            <a:r>
              <a:rPr lang="el-GR" altLang="x-none" sz="1900" dirty="0">
                <a:solidFill>
                  <a:srgbClr val="000000"/>
                </a:solidFill>
              </a:rPr>
              <a:t> </a:t>
            </a:r>
            <a:r>
              <a:rPr lang="el-GR" altLang="x-none" sz="1900" dirty="0" err="1">
                <a:solidFill>
                  <a:srgbClr val="000000"/>
                </a:solidFill>
              </a:rPr>
              <a:t>are</a:t>
            </a:r>
            <a:r>
              <a:rPr lang="el-GR" altLang="x-none" sz="1900" dirty="0">
                <a:solidFill>
                  <a:srgbClr val="000000"/>
                </a:solidFill>
              </a:rPr>
              <a:t> </a:t>
            </a:r>
            <a:r>
              <a:rPr lang="el-GR" altLang="x-none" sz="1900" dirty="0" err="1">
                <a:solidFill>
                  <a:srgbClr val="000000"/>
                </a:solidFill>
              </a:rPr>
              <a:t>extended</a:t>
            </a:r>
            <a:r>
              <a:rPr lang="el-GR" altLang="x-none" sz="1900" dirty="0">
                <a:solidFill>
                  <a:srgbClr val="000000"/>
                </a:solidFill>
              </a:rPr>
              <a:t> </a:t>
            </a:r>
            <a:r>
              <a:rPr lang="el-GR" altLang="x-none" sz="1900" dirty="0" err="1">
                <a:solidFill>
                  <a:srgbClr val="000000"/>
                </a:solidFill>
              </a:rPr>
              <a:t>or</a:t>
            </a:r>
            <a:r>
              <a:rPr lang="el-GR" altLang="x-none" sz="1900" dirty="0">
                <a:solidFill>
                  <a:srgbClr val="000000"/>
                </a:solidFill>
              </a:rPr>
              <a:t> </a:t>
            </a:r>
            <a:r>
              <a:rPr lang="el-GR" altLang="x-none" sz="1900" dirty="0" err="1">
                <a:solidFill>
                  <a:srgbClr val="000000"/>
                </a:solidFill>
              </a:rPr>
              <a:t>deleted</a:t>
            </a:r>
            <a:r>
              <a:rPr lang="el-GR" altLang="x-none" sz="1900" dirty="0">
                <a:solidFill>
                  <a:srgbClr val="000000"/>
                </a:solidFill>
              </a:rPr>
              <a:t> </a:t>
            </a:r>
            <a:r>
              <a:rPr lang="el-GR" altLang="x-none" sz="1900" dirty="0" err="1">
                <a:solidFill>
                  <a:srgbClr val="000000"/>
                </a:solidFill>
              </a:rPr>
              <a:t>so</a:t>
            </a:r>
            <a:r>
              <a:rPr lang="el-GR" altLang="x-none" sz="1900" dirty="0">
                <a:solidFill>
                  <a:srgbClr val="000000"/>
                </a:solidFill>
              </a:rPr>
              <a:t> </a:t>
            </a:r>
            <a:r>
              <a:rPr lang="el-GR" altLang="x-none" sz="1900" dirty="0" err="1">
                <a:solidFill>
                  <a:srgbClr val="000000"/>
                </a:solidFill>
              </a:rPr>
              <a:t>as</a:t>
            </a:r>
            <a:r>
              <a:rPr lang="el-GR" altLang="x-none" sz="1900" dirty="0">
                <a:solidFill>
                  <a:srgbClr val="000000"/>
                </a:solidFill>
              </a:rPr>
              <a:t> </a:t>
            </a:r>
            <a:r>
              <a:rPr lang="el-GR" altLang="x-none" sz="1900" dirty="0" err="1">
                <a:solidFill>
                  <a:srgbClr val="000000"/>
                </a:solidFill>
              </a:rPr>
              <a:t>to</a:t>
            </a:r>
            <a:r>
              <a:rPr lang="el-GR" altLang="x-none" sz="1900" dirty="0">
                <a:solidFill>
                  <a:srgbClr val="000000"/>
                </a:solidFill>
              </a:rPr>
              <a:t> </a:t>
            </a:r>
            <a:r>
              <a:rPr lang="el-GR" altLang="x-none" sz="1900" dirty="0" err="1">
                <a:solidFill>
                  <a:srgbClr val="000000"/>
                </a:solidFill>
              </a:rPr>
              <a:t>produce</a:t>
            </a:r>
            <a:r>
              <a:rPr lang="en-US" altLang="x-none" sz="1900" dirty="0">
                <a:solidFill>
                  <a:srgbClr val="000000"/>
                </a:solidFill>
              </a:rPr>
              <a:t> </a:t>
            </a:r>
            <a:r>
              <a:rPr lang="el-GR" altLang="x-none" sz="1900" dirty="0" err="1">
                <a:solidFill>
                  <a:srgbClr val="000000"/>
                </a:solidFill>
              </a:rPr>
              <a:t>closed</a:t>
            </a:r>
            <a:r>
              <a:rPr lang="el-GR" altLang="x-none" sz="1900" dirty="0">
                <a:solidFill>
                  <a:srgbClr val="000000"/>
                </a:solidFill>
              </a:rPr>
              <a:t> </a:t>
            </a:r>
            <a:r>
              <a:rPr lang="el-GR" altLang="x-none" sz="1900" dirty="0" err="1">
                <a:solidFill>
                  <a:srgbClr val="000000"/>
                </a:solidFill>
              </a:rPr>
              <a:t>boundaries</a:t>
            </a:r>
            <a:r>
              <a:rPr lang="el-GR" altLang="x-none" sz="1900" dirty="0">
                <a:solidFill>
                  <a:srgbClr val="000000"/>
                </a:solidFill>
              </a:rPr>
              <a:t>.</a:t>
            </a:r>
          </a:p>
          <a:p>
            <a:pPr eaLnBrk="1" hangingPunct="1">
              <a:spcBef>
                <a:spcPct val="50000"/>
              </a:spcBef>
              <a:buFont typeface="Wingdings" charset="2"/>
              <a:buChar char="n"/>
              <a:defRPr/>
            </a:pPr>
            <a:r>
              <a:rPr lang="el-GR" altLang="x-none" sz="1900" dirty="0" err="1">
                <a:solidFill>
                  <a:srgbClr val="000000"/>
                </a:solidFill>
              </a:rPr>
              <a:t>Termed</a:t>
            </a:r>
            <a:r>
              <a:rPr lang="el-GR" altLang="x-none" sz="1900" dirty="0">
                <a:solidFill>
                  <a:srgbClr val="000000"/>
                </a:solidFill>
              </a:rPr>
              <a:t> </a:t>
            </a:r>
            <a:r>
              <a:rPr lang="en-US" altLang="x-none" sz="1900" dirty="0">
                <a:solidFill>
                  <a:srgbClr val="000000"/>
                </a:solidFill>
              </a:rPr>
              <a:t>"</a:t>
            </a:r>
            <a:r>
              <a:rPr lang="el-GR" altLang="x-none" sz="1900" dirty="0" err="1">
                <a:solidFill>
                  <a:srgbClr val="000000"/>
                </a:solidFill>
              </a:rPr>
              <a:t>Edge</a:t>
            </a:r>
            <a:r>
              <a:rPr lang="el-GR" altLang="x-none" sz="1900" dirty="0">
                <a:solidFill>
                  <a:srgbClr val="000000"/>
                </a:solidFill>
              </a:rPr>
              <a:t> </a:t>
            </a:r>
            <a:r>
              <a:rPr lang="el-GR" altLang="x-none" sz="1900" dirty="0" err="1">
                <a:solidFill>
                  <a:srgbClr val="000000"/>
                </a:solidFill>
              </a:rPr>
              <a:t>Relaxation</a:t>
            </a:r>
            <a:r>
              <a:rPr lang="en-US" altLang="x-none" sz="1900" dirty="0">
                <a:solidFill>
                  <a:srgbClr val="000000"/>
                </a:solidFill>
              </a:rPr>
              <a:t>"</a:t>
            </a:r>
            <a:r>
              <a:rPr lang="el-GR" altLang="x-none" sz="1900" dirty="0">
                <a:solidFill>
                  <a:srgbClr val="000000"/>
                </a:solidFill>
              </a:rPr>
              <a:t>.</a:t>
            </a:r>
          </a:p>
          <a:p>
            <a:pPr eaLnBrk="1" hangingPunct="1">
              <a:spcBef>
                <a:spcPct val="50000"/>
              </a:spcBef>
              <a:buFont typeface="Wingdings" charset="2"/>
              <a:buChar char="n"/>
              <a:defRPr/>
            </a:pPr>
            <a:r>
              <a:rPr lang="el-GR" altLang="x-none" sz="1900" dirty="0" err="1">
                <a:solidFill>
                  <a:srgbClr val="000000"/>
                </a:solidFill>
              </a:rPr>
              <a:t>Only</a:t>
            </a:r>
            <a:r>
              <a:rPr lang="el-GR" altLang="x-none" sz="1900" dirty="0">
                <a:solidFill>
                  <a:srgbClr val="000000"/>
                </a:solidFill>
              </a:rPr>
              <a:t> </a:t>
            </a:r>
            <a:r>
              <a:rPr lang="el-GR" altLang="x-none" sz="1900" dirty="0" err="1">
                <a:solidFill>
                  <a:srgbClr val="000000"/>
                </a:solidFill>
              </a:rPr>
              <a:t>good</a:t>
            </a:r>
            <a:r>
              <a:rPr lang="el-GR" altLang="x-none" sz="1900" dirty="0">
                <a:solidFill>
                  <a:srgbClr val="000000"/>
                </a:solidFill>
              </a:rPr>
              <a:t> for </a:t>
            </a:r>
            <a:r>
              <a:rPr lang="el-GR" altLang="x-none" sz="1900" dirty="0" err="1">
                <a:solidFill>
                  <a:srgbClr val="000000"/>
                </a:solidFill>
              </a:rPr>
              <a:t>simple</a:t>
            </a:r>
            <a:r>
              <a:rPr lang="el-GR" altLang="x-none" sz="1900" dirty="0">
                <a:solidFill>
                  <a:srgbClr val="000000"/>
                </a:solidFill>
              </a:rPr>
              <a:t> </a:t>
            </a:r>
            <a:r>
              <a:rPr lang="el-GR" altLang="x-none" sz="1900" dirty="0" err="1">
                <a:solidFill>
                  <a:srgbClr val="000000"/>
                </a:solidFill>
              </a:rPr>
              <a:t>images</a:t>
            </a:r>
            <a:r>
              <a:rPr lang="el-GR" altLang="x-none" sz="1900" dirty="0">
                <a:solidFill>
                  <a:srgbClr val="000000"/>
                </a:solidFill>
              </a:rPr>
              <a:t>.</a:t>
            </a:r>
          </a:p>
          <a:p>
            <a:pPr eaLnBrk="1" hangingPunct="1">
              <a:spcBef>
                <a:spcPct val="50000"/>
              </a:spcBef>
              <a:buFont typeface="Wingdings" charset="2"/>
              <a:buChar char="n"/>
              <a:defRPr/>
            </a:pPr>
            <a:r>
              <a:rPr lang="el-GR" altLang="x-none" sz="1900" dirty="0" err="1">
                <a:solidFill>
                  <a:srgbClr val="000000"/>
                </a:solidFill>
              </a:rPr>
              <a:t>Shape</a:t>
            </a:r>
            <a:r>
              <a:rPr lang="el-GR" altLang="x-none" sz="1900" dirty="0">
                <a:solidFill>
                  <a:srgbClr val="000000"/>
                </a:solidFill>
              </a:rPr>
              <a:t> </a:t>
            </a:r>
            <a:r>
              <a:rPr lang="el-GR" altLang="x-none" sz="1900" dirty="0" err="1">
                <a:solidFill>
                  <a:srgbClr val="000000"/>
                </a:solidFill>
              </a:rPr>
              <a:t>can</a:t>
            </a:r>
            <a:r>
              <a:rPr lang="el-GR" altLang="x-none" sz="1900" dirty="0">
                <a:solidFill>
                  <a:srgbClr val="000000"/>
                </a:solidFill>
              </a:rPr>
              <a:t> </a:t>
            </a:r>
            <a:r>
              <a:rPr lang="el-GR" altLang="x-none" sz="1900" dirty="0" err="1">
                <a:solidFill>
                  <a:srgbClr val="000000"/>
                </a:solidFill>
              </a:rPr>
              <a:t>then</a:t>
            </a:r>
            <a:r>
              <a:rPr lang="el-GR" altLang="x-none" sz="1900" dirty="0">
                <a:solidFill>
                  <a:srgbClr val="000000"/>
                </a:solidFill>
              </a:rPr>
              <a:t> </a:t>
            </a:r>
            <a:r>
              <a:rPr lang="el-GR" altLang="x-none" sz="1900" dirty="0" err="1">
                <a:solidFill>
                  <a:srgbClr val="000000"/>
                </a:solidFill>
              </a:rPr>
              <a:t>be</a:t>
            </a:r>
            <a:r>
              <a:rPr lang="el-GR" altLang="x-none" sz="1900" dirty="0">
                <a:solidFill>
                  <a:srgbClr val="000000"/>
                </a:solidFill>
              </a:rPr>
              <a:t> </a:t>
            </a:r>
            <a:r>
              <a:rPr lang="el-GR" altLang="x-none" sz="1900" dirty="0" err="1">
                <a:solidFill>
                  <a:srgbClr val="000000"/>
                </a:solidFill>
              </a:rPr>
              <a:t>used</a:t>
            </a:r>
            <a:r>
              <a:rPr lang="el-GR" altLang="x-none" sz="1900" dirty="0">
                <a:solidFill>
                  <a:srgbClr val="000000"/>
                </a:solidFill>
              </a:rPr>
              <a:t> for </a:t>
            </a:r>
            <a:r>
              <a:rPr lang="el-GR" altLang="x-none" sz="1900" dirty="0" err="1">
                <a:solidFill>
                  <a:srgbClr val="000000"/>
                </a:solidFill>
              </a:rPr>
              <a:t>recognition</a:t>
            </a:r>
            <a:r>
              <a:rPr lang="el-GR" altLang="x-none" sz="1900" dirty="0">
                <a:solidFill>
                  <a:srgbClr val="000000"/>
                </a:solidFill>
              </a:rPr>
              <a:t>.</a:t>
            </a:r>
          </a:p>
        </p:txBody>
      </p:sp>
      <p:grpSp>
        <p:nvGrpSpPr>
          <p:cNvPr id="20483" name="Group 6">
            <a:extLst>
              <a:ext uri="{FF2B5EF4-FFF2-40B4-BE49-F238E27FC236}">
                <a16:creationId xmlns:a16="http://schemas.microsoft.com/office/drawing/2014/main" id="{DEE86515-E765-4184-904C-6015A8BD8CD9}"/>
              </a:ext>
            </a:extLst>
          </p:cNvPr>
          <p:cNvGrpSpPr>
            <a:grpSpLocks/>
          </p:cNvGrpSpPr>
          <p:nvPr/>
        </p:nvGrpSpPr>
        <p:grpSpPr bwMode="auto">
          <a:xfrm>
            <a:off x="8646896" y="2678349"/>
            <a:ext cx="2244768" cy="3840176"/>
            <a:chOff x="4077" y="1055"/>
            <a:chExt cx="1489" cy="2980"/>
          </a:xfrm>
        </p:grpSpPr>
        <p:pic>
          <p:nvPicPr>
            <p:cNvPr id="359428" name="Picture 4">
              <a:extLst>
                <a:ext uri="{FF2B5EF4-FFF2-40B4-BE49-F238E27FC236}">
                  <a16:creationId xmlns:a16="http://schemas.microsoft.com/office/drawing/2014/main" id="{521E460F-9FD5-4B49-8782-BD7F05BE3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 y="1055"/>
              <a:ext cx="1483" cy="1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59429" name="Picture 5">
              <a:extLst>
                <a:ext uri="{FF2B5EF4-FFF2-40B4-BE49-F238E27FC236}">
                  <a16:creationId xmlns:a16="http://schemas.microsoft.com/office/drawing/2014/main" id="{451D4DC8-521D-4BFC-88EE-D7BF36ED3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 y="2574"/>
              <a:ext cx="1483" cy="1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02" name="Rectangle 2">
            <a:extLst>
              <a:ext uri="{FF2B5EF4-FFF2-40B4-BE49-F238E27FC236}">
                <a16:creationId xmlns:a16="http://schemas.microsoft.com/office/drawing/2014/main" id="{FAA572C7-1C5F-4256-96DB-2459B2E13B0D}"/>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Detection of Discontinuities</a:t>
            </a:r>
            <a:endParaRPr lang="el-GR" altLang="x-none" sz="4000" dirty="0">
              <a:solidFill>
                <a:srgbClr val="FFFFFF"/>
              </a:solidFill>
            </a:endParaRPr>
          </a:p>
        </p:txBody>
      </p:sp>
      <p:sp>
        <p:nvSpPr>
          <p:cNvPr id="8" name="Rectangle 3">
            <a:extLst>
              <a:ext uri="{FF2B5EF4-FFF2-40B4-BE49-F238E27FC236}">
                <a16:creationId xmlns:a16="http://schemas.microsoft.com/office/drawing/2014/main" id="{BF394E3A-FA7B-423A-870C-7528D026820A}"/>
              </a:ext>
            </a:extLst>
          </p:cNvPr>
          <p:cNvSpPr txBox="1">
            <a:spLocks noChangeArrowheads="1"/>
          </p:cNvSpPr>
          <p:nvPr/>
        </p:nvSpPr>
        <p:spPr>
          <a:xfrm>
            <a:off x="4251158" y="2748568"/>
            <a:ext cx="7327247" cy="3539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50000"/>
              </a:spcBef>
              <a:buFont typeface="Wingdings" charset="2"/>
              <a:buChar char="n"/>
              <a:defRPr/>
            </a:pPr>
            <a:r>
              <a:rPr lang="en-US" altLang="x-none" dirty="0"/>
              <a:t>detect the three basic types of gray-level discontinuities</a:t>
            </a:r>
          </a:p>
          <a:p>
            <a:pPr lvl="1">
              <a:lnSpc>
                <a:spcPct val="110000"/>
              </a:lnSpc>
              <a:spcBef>
                <a:spcPct val="50000"/>
              </a:spcBef>
              <a:buFont typeface="Wingdings" charset="2"/>
              <a:buChar char="n"/>
              <a:defRPr/>
            </a:pPr>
            <a:r>
              <a:rPr lang="en-US" altLang="x-none" dirty="0"/>
              <a:t>points , lines , edges</a:t>
            </a:r>
          </a:p>
          <a:p>
            <a:pPr>
              <a:lnSpc>
                <a:spcPct val="110000"/>
              </a:lnSpc>
              <a:spcBef>
                <a:spcPct val="150000"/>
              </a:spcBef>
              <a:buFont typeface="Wingdings" charset="2"/>
              <a:buChar char="n"/>
              <a:defRPr/>
            </a:pPr>
            <a:r>
              <a:rPr lang="en-US" altLang="x-none" dirty="0"/>
              <a:t>the common way is to run a  mask through the image </a:t>
            </a:r>
            <a:endParaRPr lang="th-TH" altLang="x-none" dirty="0"/>
          </a:p>
        </p:txBody>
      </p:sp>
      <p:graphicFrame>
        <p:nvGraphicFramePr>
          <p:cNvPr id="9" name="Object 4">
            <a:extLst>
              <a:ext uri="{FF2B5EF4-FFF2-40B4-BE49-F238E27FC236}">
                <a16:creationId xmlns:a16="http://schemas.microsoft.com/office/drawing/2014/main" id="{3F9D9C7E-B260-4E70-B70A-6655DBAA2871}"/>
              </a:ext>
            </a:extLst>
          </p:cNvPr>
          <p:cNvGraphicFramePr>
            <a:graphicFrameLocks noChangeAspect="1"/>
          </p:cNvGraphicFramePr>
          <p:nvPr>
            <p:extLst>
              <p:ext uri="{D42A27DB-BD31-4B8C-83A1-F6EECF244321}">
                <p14:modId xmlns:p14="http://schemas.microsoft.com/office/powerpoint/2010/main" val="1652829581"/>
              </p:ext>
            </p:extLst>
          </p:nvPr>
        </p:nvGraphicFramePr>
        <p:xfrm>
          <a:off x="955746" y="2748568"/>
          <a:ext cx="3167075" cy="3024464"/>
        </p:xfrm>
        <a:graphic>
          <a:graphicData uri="http://schemas.openxmlformats.org/presentationml/2006/ole">
            <mc:AlternateContent xmlns:mc="http://schemas.openxmlformats.org/markup-compatibility/2006">
              <mc:Choice xmlns:v="urn:schemas-microsoft-com:vml" Requires="v">
                <p:oleObj spid="_x0000_s7244" name="Bitmap Image" r:id="rId4" imgW="1495634" imgH="1428949" progId="Paint.Picture">
                  <p:embed/>
                </p:oleObj>
              </mc:Choice>
              <mc:Fallback>
                <p:oleObj name="Bitmap Image" r:id="rId4" imgW="1495634" imgH="1428949" progId="Paint.Picture">
                  <p:embed/>
                  <p:pic>
                    <p:nvPicPr>
                      <p:cNvPr id="22531" name="Object 4">
                        <a:extLst>
                          <a:ext uri="{FF2B5EF4-FFF2-40B4-BE49-F238E27FC236}">
                            <a16:creationId xmlns:a16="http://schemas.microsoft.com/office/drawing/2014/main" id="{707CBB93-F23E-4463-A3C0-FED8CDD1F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746" y="2748568"/>
                        <a:ext cx="3167075" cy="30244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0788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02" name="Rectangle 2">
            <a:extLst>
              <a:ext uri="{FF2B5EF4-FFF2-40B4-BE49-F238E27FC236}">
                <a16:creationId xmlns:a16="http://schemas.microsoft.com/office/drawing/2014/main" id="{FAA572C7-1C5F-4256-96DB-2459B2E13B0D}"/>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Point Detection</a:t>
            </a:r>
            <a:endParaRPr lang="el-GR" altLang="x-none" sz="4000" dirty="0">
              <a:solidFill>
                <a:srgbClr val="FFFFFF"/>
              </a:solidFill>
            </a:endParaRPr>
          </a:p>
        </p:txBody>
      </p:sp>
      <p:graphicFrame>
        <p:nvGraphicFramePr>
          <p:cNvPr id="7" name="Object 4">
            <a:extLst>
              <a:ext uri="{FF2B5EF4-FFF2-40B4-BE49-F238E27FC236}">
                <a16:creationId xmlns:a16="http://schemas.microsoft.com/office/drawing/2014/main" id="{AB805E1D-ABD3-458C-9DE4-E4D9696DC574}"/>
              </a:ext>
            </a:extLst>
          </p:cNvPr>
          <p:cNvGraphicFramePr>
            <a:graphicFrameLocks noChangeAspect="1"/>
          </p:cNvGraphicFramePr>
          <p:nvPr>
            <p:extLst>
              <p:ext uri="{D42A27DB-BD31-4B8C-83A1-F6EECF244321}">
                <p14:modId xmlns:p14="http://schemas.microsoft.com/office/powerpoint/2010/main" val="355510048"/>
              </p:ext>
            </p:extLst>
          </p:nvPr>
        </p:nvGraphicFramePr>
        <p:xfrm>
          <a:off x="8686800" y="671898"/>
          <a:ext cx="1752600" cy="1635125"/>
        </p:xfrm>
        <a:graphic>
          <a:graphicData uri="http://schemas.openxmlformats.org/presentationml/2006/ole">
            <mc:AlternateContent xmlns:mc="http://schemas.openxmlformats.org/markup-compatibility/2006">
              <mc:Choice xmlns:v="urn:schemas-microsoft-com:vml" Requires="v">
                <p:oleObj spid="_x0000_s8268" name="Bitmap Image" r:id="rId4" imgW="1133633" imgH="1057423" progId="Paint.Picture">
                  <p:embed/>
                </p:oleObj>
              </mc:Choice>
              <mc:Fallback>
                <p:oleObj name="Bitmap Image" r:id="rId4" imgW="1133633" imgH="1057423" progId="Paint.Picture">
                  <p:embed/>
                  <p:pic>
                    <p:nvPicPr>
                      <p:cNvPr id="23555" name="Object 4">
                        <a:extLst>
                          <a:ext uri="{FF2B5EF4-FFF2-40B4-BE49-F238E27FC236}">
                            <a16:creationId xmlns:a16="http://schemas.microsoft.com/office/drawing/2014/main" id="{DA2D3732-0A18-48D5-9C9B-9A24094A6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671898"/>
                        <a:ext cx="1752600" cy="163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 name="Rectangle 3">
            <a:extLst>
              <a:ext uri="{FF2B5EF4-FFF2-40B4-BE49-F238E27FC236}">
                <a16:creationId xmlns:a16="http://schemas.microsoft.com/office/drawing/2014/main" id="{94BB22B9-0609-40D1-9F4C-167775489CBB}"/>
              </a:ext>
            </a:extLst>
          </p:cNvPr>
          <p:cNvSpPr txBox="1">
            <a:spLocks noChangeArrowheads="1"/>
          </p:cNvSpPr>
          <p:nvPr/>
        </p:nvSpPr>
        <p:spPr>
          <a:xfrm>
            <a:off x="2403323" y="2648358"/>
            <a:ext cx="738505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n"/>
              <a:defRPr/>
            </a:pPr>
            <a:r>
              <a:rPr lang="en-US" altLang="x-none"/>
              <a:t>a point has been detected at the location on which the mask is centered if</a:t>
            </a:r>
          </a:p>
          <a:p>
            <a:pPr algn="ctr">
              <a:buFont typeface="Wingdings" charset="2"/>
              <a:buNone/>
              <a:defRPr/>
            </a:pPr>
            <a:r>
              <a:rPr lang="en-US" altLang="x-none"/>
              <a:t>|R| </a:t>
            </a:r>
            <a:r>
              <a:rPr lang="en-US" altLang="x-none">
                <a:sym typeface="Symbol" charset="2"/>
              </a:rPr>
              <a:t> </a:t>
            </a:r>
            <a:r>
              <a:rPr lang="en-US" altLang="x-none"/>
              <a:t>T</a:t>
            </a:r>
          </a:p>
          <a:p>
            <a:pPr>
              <a:buFont typeface="Wingdings" charset="2"/>
              <a:buChar char="n"/>
              <a:defRPr/>
            </a:pPr>
            <a:r>
              <a:rPr lang="en-US" altLang="x-none"/>
              <a:t>where </a:t>
            </a:r>
          </a:p>
          <a:p>
            <a:pPr lvl="1">
              <a:buFont typeface="Wingdings" charset="2"/>
              <a:buChar char="n"/>
              <a:defRPr/>
            </a:pPr>
            <a:r>
              <a:rPr lang="en-US" altLang="x-none"/>
              <a:t>T is a nonnegative threshold </a:t>
            </a:r>
          </a:p>
          <a:p>
            <a:pPr lvl="1">
              <a:buFont typeface="Wingdings" charset="2"/>
              <a:buChar char="n"/>
              <a:defRPr/>
            </a:pPr>
            <a:r>
              <a:rPr lang="en-US" altLang="x-none"/>
              <a:t>R is the sum of products of the coefficients with the gray levels contained in the region encompassed by the mark.</a:t>
            </a:r>
            <a:endParaRPr lang="th-TH" altLang="x-none" dirty="0"/>
          </a:p>
        </p:txBody>
      </p:sp>
    </p:spTree>
    <p:extLst>
      <p:ext uri="{BB962C8B-B14F-4D97-AF65-F5344CB8AC3E}">
        <p14:creationId xmlns:p14="http://schemas.microsoft.com/office/powerpoint/2010/main" val="385272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8882" name="Rectangle 2">
            <a:extLst>
              <a:ext uri="{FF2B5EF4-FFF2-40B4-BE49-F238E27FC236}">
                <a16:creationId xmlns:a16="http://schemas.microsoft.com/office/drawing/2014/main" id="{5BFB0026-5E05-490C-AE34-F9E1E49D8956}"/>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a:solidFill>
                  <a:srgbClr val="FFFFFF"/>
                </a:solidFill>
              </a:rPr>
              <a:t>Point Detection</a:t>
            </a:r>
            <a:endParaRPr lang="th-TH" altLang="x-none" sz="4000">
              <a:solidFill>
                <a:srgbClr val="FFFFFF"/>
              </a:solidFill>
            </a:endParaRPr>
          </a:p>
        </p:txBody>
      </p:sp>
      <p:sp>
        <p:nvSpPr>
          <p:cNvPr id="378883" name="Rectangle 3">
            <a:extLst>
              <a:ext uri="{FF2B5EF4-FFF2-40B4-BE49-F238E27FC236}">
                <a16:creationId xmlns:a16="http://schemas.microsoft.com/office/drawing/2014/main" id="{A5D8FA99-1107-41DC-92D9-18C911EBFDD2}"/>
              </a:ext>
            </a:extLst>
          </p:cNvPr>
          <p:cNvSpPr>
            <a:spLocks noGrp="1" noChangeArrowheads="1"/>
          </p:cNvSpPr>
          <p:nvPr>
            <p:ph type="body" idx="1"/>
          </p:nvPr>
        </p:nvSpPr>
        <p:spPr>
          <a:xfrm>
            <a:off x="1179226" y="3092970"/>
            <a:ext cx="9833548" cy="2693976"/>
          </a:xfrm>
        </p:spPr>
        <p:txBody>
          <a:bodyPr>
            <a:normAutofit/>
          </a:bodyPr>
          <a:lstStyle/>
          <a:p>
            <a:pPr eaLnBrk="1" hangingPunct="1">
              <a:spcBef>
                <a:spcPct val="70000"/>
              </a:spcBef>
              <a:buFont typeface="Wingdings" charset="2"/>
              <a:buChar char="n"/>
              <a:defRPr/>
            </a:pPr>
            <a:r>
              <a:rPr lang="en-US" altLang="x-none" sz="2000">
                <a:solidFill>
                  <a:srgbClr val="000000"/>
                </a:solidFill>
              </a:rPr>
              <a:t>Note that the mask is the same as the Laplacian mask</a:t>
            </a:r>
          </a:p>
          <a:p>
            <a:pPr eaLnBrk="1" hangingPunct="1">
              <a:spcBef>
                <a:spcPct val="70000"/>
              </a:spcBef>
              <a:buFont typeface="Wingdings" charset="2"/>
              <a:buChar char="n"/>
              <a:defRPr/>
            </a:pPr>
            <a:r>
              <a:rPr lang="en-US" altLang="x-none" sz="2000">
                <a:solidFill>
                  <a:srgbClr val="000000"/>
                </a:solidFill>
              </a:rPr>
              <a:t>The only differences that are considered of interest are those large enough (determined by T) to be considered isolated points. </a:t>
            </a:r>
          </a:p>
          <a:p>
            <a:pPr eaLnBrk="1" hangingPunct="1">
              <a:spcBef>
                <a:spcPct val="70000"/>
              </a:spcBef>
              <a:buFont typeface="Wingdings" charset="2"/>
              <a:buNone/>
              <a:defRPr/>
            </a:pPr>
            <a:r>
              <a:rPr lang="en-US" altLang="x-none" sz="2000">
                <a:solidFill>
                  <a:srgbClr val="000000"/>
                </a:solidFill>
              </a:rPr>
              <a:t>|R| </a:t>
            </a:r>
            <a:r>
              <a:rPr lang="en-US" altLang="x-none" sz="2000">
                <a:solidFill>
                  <a:srgbClr val="000000"/>
                </a:solidFill>
                <a:sym typeface="Symbol" charset="2"/>
              </a:rPr>
              <a:t> </a:t>
            </a:r>
            <a:r>
              <a:rPr lang="en-US" altLang="x-none" sz="2000">
                <a:solidFill>
                  <a:srgbClr val="000000"/>
                </a:solidFill>
              </a:rPr>
              <a:t>T</a:t>
            </a:r>
          </a:p>
          <a:p>
            <a:pPr eaLnBrk="1" hangingPunct="1">
              <a:spcBef>
                <a:spcPct val="70000"/>
              </a:spcBef>
              <a:buFont typeface="Wingdings" charset="2"/>
              <a:buChar char="n"/>
              <a:defRPr/>
            </a:pPr>
            <a:endParaRPr lang="th-TH" altLang="x-none" sz="20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Example</a:t>
            </a:r>
            <a:endParaRPr lang="th-TH" altLang="x-none" sz="4000" dirty="0">
              <a:solidFill>
                <a:srgbClr val="FFFFFF"/>
              </a:solidFill>
            </a:endParaRPr>
          </a:p>
        </p:txBody>
      </p:sp>
      <p:pic>
        <p:nvPicPr>
          <p:cNvPr id="7" name="Picture 2">
            <a:extLst>
              <a:ext uri="{FF2B5EF4-FFF2-40B4-BE49-F238E27FC236}">
                <a16:creationId xmlns:a16="http://schemas.microsoft.com/office/drawing/2014/main" id="{C6779A0E-7B6A-41AA-BE67-2DAA94A88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1" y="2753936"/>
            <a:ext cx="8569325" cy="410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88601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1954" name="Rectangle 2">
            <a:extLst>
              <a:ext uri="{FF2B5EF4-FFF2-40B4-BE49-F238E27FC236}">
                <a16:creationId xmlns:a16="http://schemas.microsoft.com/office/drawing/2014/main" id="{68EF9AE7-12AF-49EE-9647-837A2C40B7DF}"/>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a:solidFill>
                  <a:srgbClr val="FFFFFF"/>
                </a:solidFill>
              </a:rPr>
              <a:t>Line Detection</a:t>
            </a:r>
            <a:endParaRPr lang="th-TH" altLang="x-none" sz="4000">
              <a:solidFill>
                <a:srgbClr val="FFFFFF"/>
              </a:solidFill>
            </a:endParaRPr>
          </a:p>
        </p:txBody>
      </p:sp>
      <p:graphicFrame>
        <p:nvGraphicFramePr>
          <p:cNvPr id="8" name="Object 4">
            <a:extLst>
              <a:ext uri="{FF2B5EF4-FFF2-40B4-BE49-F238E27FC236}">
                <a16:creationId xmlns:a16="http://schemas.microsoft.com/office/drawing/2014/main" id="{79E9DD1D-0753-4107-80C0-B83B8364E038}"/>
              </a:ext>
            </a:extLst>
          </p:cNvPr>
          <p:cNvGraphicFramePr>
            <a:graphicFrameLocks noGrp="1" noChangeAspect="1"/>
          </p:cNvGraphicFramePr>
          <p:nvPr>
            <p:ph sz="half" idx="1"/>
            <p:extLst>
              <p:ext uri="{D42A27DB-BD31-4B8C-83A1-F6EECF244321}">
                <p14:modId xmlns:p14="http://schemas.microsoft.com/office/powerpoint/2010/main" val="3484898166"/>
              </p:ext>
            </p:extLst>
          </p:nvPr>
        </p:nvGraphicFramePr>
        <p:xfrm>
          <a:off x="2500954" y="2514414"/>
          <a:ext cx="7189787" cy="2063750"/>
        </p:xfrm>
        <a:graphic>
          <a:graphicData uri="http://schemas.openxmlformats.org/presentationml/2006/ole">
            <mc:AlternateContent xmlns:mc="http://schemas.openxmlformats.org/markup-compatibility/2006">
              <mc:Choice xmlns:v="urn:schemas-microsoft-com:vml" Requires="v">
                <p:oleObj spid="_x0000_s4173" name="Bitmap Image" r:id="rId4" imgW="5009524" imgH="1438095" progId="Paint.Picture">
                  <p:embed/>
                </p:oleObj>
              </mc:Choice>
              <mc:Fallback>
                <p:oleObj name="Bitmap Image" r:id="rId4" imgW="5009524" imgH="1438095" progId="Paint.Picture">
                  <p:embed/>
                  <p:pic>
                    <p:nvPicPr>
                      <p:cNvPr id="26627" name="Object 4">
                        <a:extLst>
                          <a:ext uri="{FF2B5EF4-FFF2-40B4-BE49-F238E27FC236}">
                            <a16:creationId xmlns:a16="http://schemas.microsoft.com/office/drawing/2014/main" id="{ED167D7D-50D4-49F9-97EE-EA26F543B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954" y="2514414"/>
                        <a:ext cx="7189787" cy="206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Line 6">
            <a:extLst>
              <a:ext uri="{FF2B5EF4-FFF2-40B4-BE49-F238E27FC236}">
                <a16:creationId xmlns:a16="http://schemas.microsoft.com/office/drawing/2014/main" id="{2E40BB19-BD7C-4724-A000-90A1AF2CF288}"/>
              </a:ext>
            </a:extLst>
          </p:cNvPr>
          <p:cNvSpPr>
            <a:spLocks noChangeShapeType="1"/>
          </p:cNvSpPr>
          <p:nvPr/>
        </p:nvSpPr>
        <p:spPr bwMode="auto">
          <a:xfrm>
            <a:off x="2500954" y="3429000"/>
            <a:ext cx="1905000" cy="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ahoma" charset="0"/>
            </a:endParaRPr>
          </a:p>
        </p:txBody>
      </p:sp>
      <p:sp>
        <p:nvSpPr>
          <p:cNvPr id="10" name="Line 7">
            <a:extLst>
              <a:ext uri="{FF2B5EF4-FFF2-40B4-BE49-F238E27FC236}">
                <a16:creationId xmlns:a16="http://schemas.microsoft.com/office/drawing/2014/main" id="{68E57C3E-90C7-4187-91B8-4EB519224E90}"/>
              </a:ext>
            </a:extLst>
          </p:cNvPr>
          <p:cNvSpPr>
            <a:spLocks noChangeShapeType="1"/>
          </p:cNvSpPr>
          <p:nvPr/>
        </p:nvSpPr>
        <p:spPr bwMode="auto">
          <a:xfrm flipV="1">
            <a:off x="4147985" y="2548741"/>
            <a:ext cx="1933575" cy="1941513"/>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ahoma" charset="0"/>
            </a:endParaRPr>
          </a:p>
        </p:txBody>
      </p:sp>
      <p:sp>
        <p:nvSpPr>
          <p:cNvPr id="11" name="Line 8">
            <a:extLst>
              <a:ext uri="{FF2B5EF4-FFF2-40B4-BE49-F238E27FC236}">
                <a16:creationId xmlns:a16="http://schemas.microsoft.com/office/drawing/2014/main" id="{7806C729-D0F7-486B-A6E3-EE8F53338399}"/>
              </a:ext>
            </a:extLst>
          </p:cNvPr>
          <p:cNvSpPr>
            <a:spLocks noChangeShapeType="1"/>
          </p:cNvSpPr>
          <p:nvPr/>
        </p:nvSpPr>
        <p:spPr bwMode="auto">
          <a:xfrm>
            <a:off x="6977063" y="2453481"/>
            <a:ext cx="0" cy="1951037"/>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ahoma" charset="0"/>
            </a:endParaRPr>
          </a:p>
        </p:txBody>
      </p:sp>
      <p:sp>
        <p:nvSpPr>
          <p:cNvPr id="12" name="Line 9">
            <a:extLst>
              <a:ext uri="{FF2B5EF4-FFF2-40B4-BE49-F238E27FC236}">
                <a16:creationId xmlns:a16="http://schemas.microsoft.com/office/drawing/2014/main" id="{B43958F0-C9F9-43A3-BBF6-E20D55F56F12}"/>
              </a:ext>
            </a:extLst>
          </p:cNvPr>
          <p:cNvSpPr>
            <a:spLocks noChangeShapeType="1"/>
          </p:cNvSpPr>
          <p:nvPr/>
        </p:nvSpPr>
        <p:spPr bwMode="auto">
          <a:xfrm>
            <a:off x="7823841" y="2490786"/>
            <a:ext cx="1866900" cy="1876425"/>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ahoma" charset="0"/>
            </a:endParaRPr>
          </a:p>
        </p:txBody>
      </p:sp>
      <p:sp>
        <p:nvSpPr>
          <p:cNvPr id="13" name="Rectangle 3">
            <a:extLst>
              <a:ext uri="{FF2B5EF4-FFF2-40B4-BE49-F238E27FC236}">
                <a16:creationId xmlns:a16="http://schemas.microsoft.com/office/drawing/2014/main" id="{F10A9A03-30D3-43F5-8CD2-7021C78C3BC3}"/>
              </a:ext>
            </a:extLst>
          </p:cNvPr>
          <p:cNvSpPr txBox="1">
            <a:spLocks noChangeArrowheads="1"/>
          </p:cNvSpPr>
          <p:nvPr/>
        </p:nvSpPr>
        <p:spPr>
          <a:xfrm>
            <a:off x="1867407" y="4591751"/>
            <a:ext cx="7696200" cy="2371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 typeface="Wingdings" charset="2"/>
              <a:buChar char="n"/>
              <a:defRPr/>
            </a:pPr>
            <a:r>
              <a:rPr lang="en-US" altLang="x-none" sz="1800" dirty="0"/>
              <a:t>Horizontal mask will have max response when a line of 1-pixel width passes through the middle row of the mask and when the background is constant. Similarly for the other masks.</a:t>
            </a:r>
          </a:p>
          <a:p>
            <a:pPr>
              <a:spcBef>
                <a:spcPct val="50000"/>
              </a:spcBef>
              <a:buFont typeface="Wingdings" charset="2"/>
              <a:buChar char="n"/>
              <a:defRPr/>
            </a:pPr>
            <a:r>
              <a:rPr lang="en-US" altLang="x-none" sz="1800" dirty="0"/>
              <a:t>Note: the preferred direction of each mask is weighted with a larger coefficient (i.e.,2) than other possible directions.</a:t>
            </a:r>
          </a:p>
          <a:p>
            <a:pPr>
              <a:spcBef>
                <a:spcPct val="50000"/>
              </a:spcBef>
              <a:buFont typeface="Wingdings" charset="2"/>
              <a:buChar char="n"/>
              <a:defRPr/>
            </a:pPr>
            <a:r>
              <a:rPr lang="en-US" altLang="x-none" sz="1800" dirty="0"/>
              <a:t>To detect dark lines we need  R&lt;T and T&lt;0; to detect bright lines we set  R&gt;T&gt;0; to detect all lines, set  |R|&gt;T&gt;0.</a:t>
            </a:r>
            <a:endParaRPr lang="th-TH" altLang="x-none" sz="1800" dirty="0"/>
          </a:p>
        </p:txBody>
      </p:sp>
      <p:sp>
        <p:nvSpPr>
          <p:cNvPr id="14" name="Text Box 5">
            <a:extLst>
              <a:ext uri="{FF2B5EF4-FFF2-40B4-BE49-F238E27FC236}">
                <a16:creationId xmlns:a16="http://schemas.microsoft.com/office/drawing/2014/main" id="{5646769E-1433-4D91-B157-828376A52393}"/>
              </a:ext>
            </a:extLst>
          </p:cNvPr>
          <p:cNvSpPr txBox="1">
            <a:spLocks noChangeArrowheads="1"/>
          </p:cNvSpPr>
          <p:nvPr/>
        </p:nvSpPr>
        <p:spPr bwMode="auto">
          <a:xfrm>
            <a:off x="1179226" y="3817693"/>
            <a:ext cx="1376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dirty="0">
                <a:latin typeface="Tahoma" charset="0"/>
              </a:rPr>
              <a:t>Line masks</a:t>
            </a:r>
            <a:endParaRPr lang="el-GR" altLang="x-none" dirty="0">
              <a:latin typeface="Tahoma" charset="0"/>
            </a:endParaRPr>
          </a:p>
        </p:txBody>
      </p:sp>
    </p:spTree>
    <p:extLst>
      <p:ext uri="{BB962C8B-B14F-4D97-AF65-F5344CB8AC3E}">
        <p14:creationId xmlns:p14="http://schemas.microsoft.com/office/powerpoint/2010/main" val="275943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1954" name="Rectangle 2">
            <a:extLst>
              <a:ext uri="{FF2B5EF4-FFF2-40B4-BE49-F238E27FC236}">
                <a16:creationId xmlns:a16="http://schemas.microsoft.com/office/drawing/2014/main" id="{68EF9AE7-12AF-49EE-9647-837A2C40B7DF}"/>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a:solidFill>
                  <a:srgbClr val="FFFFFF"/>
                </a:solidFill>
              </a:rPr>
              <a:t>Line Detection</a:t>
            </a:r>
            <a:endParaRPr lang="th-TH" altLang="x-none" sz="4000">
              <a:solidFill>
                <a:srgbClr val="FFFFFF"/>
              </a:solidFill>
            </a:endParaRPr>
          </a:p>
        </p:txBody>
      </p:sp>
      <p:sp>
        <p:nvSpPr>
          <p:cNvPr id="381955" name="Rectangle 3">
            <a:extLst>
              <a:ext uri="{FF2B5EF4-FFF2-40B4-BE49-F238E27FC236}">
                <a16:creationId xmlns:a16="http://schemas.microsoft.com/office/drawing/2014/main" id="{4F3EFC65-C80A-4AC0-A391-DCBC3582D941}"/>
              </a:ext>
            </a:extLst>
          </p:cNvPr>
          <p:cNvSpPr>
            <a:spLocks noGrp="1" noChangeArrowheads="1"/>
          </p:cNvSpPr>
          <p:nvPr>
            <p:ph type="body" idx="1"/>
          </p:nvPr>
        </p:nvSpPr>
        <p:spPr>
          <a:xfrm>
            <a:off x="1179226" y="3092970"/>
            <a:ext cx="9833548" cy="2693976"/>
          </a:xfrm>
        </p:spPr>
        <p:txBody>
          <a:bodyPr>
            <a:normAutofit/>
          </a:bodyPr>
          <a:lstStyle/>
          <a:p>
            <a:pPr eaLnBrk="1" hangingPunct="1">
              <a:spcBef>
                <a:spcPct val="50000"/>
              </a:spcBef>
              <a:buFont typeface="Wingdings" charset="2"/>
              <a:buChar char="n"/>
              <a:defRPr/>
            </a:pPr>
            <a:r>
              <a:rPr lang="en-US" altLang="x-none" sz="2000">
                <a:solidFill>
                  <a:srgbClr val="000000"/>
                </a:solidFill>
              </a:rPr>
              <a:t>Apply every mask on the image</a:t>
            </a:r>
          </a:p>
          <a:p>
            <a:pPr eaLnBrk="1" hangingPunct="1">
              <a:spcBef>
                <a:spcPct val="50000"/>
              </a:spcBef>
              <a:buFont typeface="Wingdings" charset="2"/>
              <a:buChar char="n"/>
              <a:defRPr/>
            </a:pPr>
            <a:r>
              <a:rPr lang="en-US" altLang="x-none" sz="2000">
                <a:solidFill>
                  <a:srgbClr val="000000"/>
                </a:solidFill>
              </a:rPr>
              <a:t>let R</a:t>
            </a:r>
            <a:r>
              <a:rPr lang="en-US" altLang="x-none" sz="2000" baseline="-25000">
                <a:solidFill>
                  <a:srgbClr val="000000"/>
                </a:solidFill>
              </a:rPr>
              <a:t>1</a:t>
            </a:r>
            <a:r>
              <a:rPr lang="en-US" altLang="x-none" sz="2000">
                <a:solidFill>
                  <a:srgbClr val="000000"/>
                </a:solidFill>
              </a:rPr>
              <a:t>, R</a:t>
            </a:r>
            <a:r>
              <a:rPr lang="en-US" altLang="x-none" sz="2000" baseline="-25000">
                <a:solidFill>
                  <a:srgbClr val="000000"/>
                </a:solidFill>
              </a:rPr>
              <a:t>2</a:t>
            </a:r>
            <a:r>
              <a:rPr lang="en-US" altLang="x-none" sz="2000">
                <a:solidFill>
                  <a:srgbClr val="000000"/>
                </a:solidFill>
              </a:rPr>
              <a:t>, R</a:t>
            </a:r>
            <a:r>
              <a:rPr lang="en-US" altLang="x-none" sz="2000" baseline="-25000">
                <a:solidFill>
                  <a:srgbClr val="000000"/>
                </a:solidFill>
              </a:rPr>
              <a:t>3</a:t>
            </a:r>
            <a:r>
              <a:rPr lang="en-US" altLang="x-none" sz="2000">
                <a:solidFill>
                  <a:srgbClr val="000000"/>
                </a:solidFill>
              </a:rPr>
              <a:t>, R</a:t>
            </a:r>
            <a:r>
              <a:rPr lang="en-US" altLang="x-none" sz="2000" baseline="-25000">
                <a:solidFill>
                  <a:srgbClr val="000000"/>
                </a:solidFill>
              </a:rPr>
              <a:t>4</a:t>
            </a:r>
            <a:r>
              <a:rPr lang="en-US" altLang="x-none" sz="2000">
                <a:solidFill>
                  <a:srgbClr val="000000"/>
                </a:solidFill>
              </a:rPr>
              <a:t> denote the response of the horizontal, +45 degrees, vertical and -45 degrees masks, respectively.</a:t>
            </a:r>
          </a:p>
          <a:p>
            <a:pPr eaLnBrk="1" hangingPunct="1">
              <a:spcBef>
                <a:spcPct val="50000"/>
              </a:spcBef>
              <a:buFont typeface="Wingdings" charset="2"/>
              <a:buChar char="n"/>
              <a:defRPr/>
            </a:pPr>
            <a:r>
              <a:rPr lang="en-US" altLang="x-none" sz="2000">
                <a:solidFill>
                  <a:srgbClr val="000000"/>
                </a:solidFill>
              </a:rPr>
              <a:t>if, at a certain point in the image </a:t>
            </a:r>
          </a:p>
          <a:p>
            <a:pPr eaLnBrk="1" hangingPunct="1">
              <a:spcBef>
                <a:spcPct val="50000"/>
              </a:spcBef>
              <a:buFont typeface="Wingdings" charset="2"/>
              <a:buNone/>
              <a:defRPr/>
            </a:pPr>
            <a:r>
              <a:rPr lang="en-US" altLang="x-none" sz="2000">
                <a:solidFill>
                  <a:srgbClr val="000000"/>
                </a:solidFill>
              </a:rPr>
              <a:t>|R</a:t>
            </a:r>
            <a:r>
              <a:rPr lang="en-US" altLang="x-none" sz="2000" baseline="-25000">
                <a:solidFill>
                  <a:srgbClr val="000000"/>
                </a:solidFill>
              </a:rPr>
              <a:t>i</a:t>
            </a:r>
            <a:r>
              <a:rPr lang="en-US" altLang="x-none" sz="2000">
                <a:solidFill>
                  <a:srgbClr val="000000"/>
                </a:solidFill>
              </a:rPr>
              <a:t>| &gt; |R</a:t>
            </a:r>
            <a:r>
              <a:rPr lang="en-US" altLang="x-none" sz="2000" baseline="-25000">
                <a:solidFill>
                  <a:srgbClr val="000000"/>
                </a:solidFill>
              </a:rPr>
              <a:t>j</a:t>
            </a:r>
            <a:r>
              <a:rPr lang="en-US" altLang="x-none" sz="2000">
                <a:solidFill>
                  <a:srgbClr val="000000"/>
                </a:solidFill>
              </a:rPr>
              <a:t>|,</a:t>
            </a:r>
          </a:p>
          <a:p>
            <a:pPr eaLnBrk="1" hangingPunct="1">
              <a:spcBef>
                <a:spcPct val="50000"/>
              </a:spcBef>
              <a:buFont typeface="Wingdings" charset="2"/>
              <a:buNone/>
              <a:defRPr/>
            </a:pPr>
            <a:r>
              <a:rPr lang="en-US" altLang="x-none" sz="2000">
                <a:solidFill>
                  <a:srgbClr val="000000"/>
                </a:solidFill>
              </a:rPr>
              <a:t>	for all j</a:t>
            </a:r>
            <a:r>
              <a:rPr lang="en-US" altLang="x-none" sz="2000">
                <a:solidFill>
                  <a:srgbClr val="000000"/>
                </a:solidFill>
                <a:sym typeface="Symbol" charset="2"/>
              </a:rPr>
              <a:t></a:t>
            </a:r>
            <a:r>
              <a:rPr lang="en-US" altLang="x-none" sz="2000">
                <a:solidFill>
                  <a:srgbClr val="000000"/>
                </a:solidFill>
              </a:rPr>
              <a:t>i, that point is said to be more likely associated with a line in the direction of mask i. </a:t>
            </a:r>
            <a:endParaRPr lang="th-TH" altLang="x-none" sz="2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Picture 7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7204" name="Rectangle 4">
            <a:extLst>
              <a:ext uri="{FF2B5EF4-FFF2-40B4-BE49-F238E27FC236}">
                <a16:creationId xmlns:a16="http://schemas.microsoft.com/office/drawing/2014/main" id="{F723D4A5-740E-4DD8-AB96-BC5B644813C4}"/>
              </a:ext>
            </a:extLst>
          </p:cNvPr>
          <p:cNvSpPr>
            <a:spLocks noGrp="1" noChangeArrowheads="1"/>
          </p:cNvSpPr>
          <p:nvPr>
            <p:ph type="title"/>
          </p:nvPr>
        </p:nvSpPr>
        <p:spPr>
          <a:xfrm>
            <a:off x="1179576" y="822960"/>
            <a:ext cx="9829800" cy="1325880"/>
          </a:xfrm>
        </p:spPr>
        <p:txBody>
          <a:bodyPr>
            <a:normAutofit/>
          </a:bodyPr>
          <a:lstStyle/>
          <a:p>
            <a:pPr algn="ctr" eaLnBrk="1" hangingPunct="1">
              <a:defRPr/>
            </a:pPr>
            <a:r>
              <a:rPr lang="el-GR" altLang="x-none" sz="4000">
                <a:solidFill>
                  <a:srgbClr val="FFFFFF"/>
                </a:solidFill>
              </a:rPr>
              <a:t>Τι είναι η κατάτμηση;</a:t>
            </a:r>
            <a:endParaRPr lang="el-GR" altLang="x-none" sz="4000" dirty="0">
              <a:solidFill>
                <a:srgbClr val="FFFFFF"/>
              </a:solidFill>
            </a:endParaRPr>
          </a:p>
        </p:txBody>
      </p:sp>
      <p:sp>
        <p:nvSpPr>
          <p:cNvPr id="11" name="Rectangle 3">
            <a:extLst>
              <a:ext uri="{FF2B5EF4-FFF2-40B4-BE49-F238E27FC236}">
                <a16:creationId xmlns:a16="http://schemas.microsoft.com/office/drawing/2014/main" id="{C8C8970C-614D-4383-9636-58E23B4048AE}"/>
              </a:ext>
            </a:extLst>
          </p:cNvPr>
          <p:cNvSpPr txBox="1">
            <a:spLocks noChangeArrowheads="1"/>
          </p:cNvSpPr>
          <p:nvPr/>
        </p:nvSpPr>
        <p:spPr>
          <a:xfrm>
            <a:off x="2839453" y="2681795"/>
            <a:ext cx="8502315" cy="4176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r>
              <a:rPr lang="en-US" sz="2400" dirty="0"/>
              <a:t>Image segmentation is the operation of partitioning an image into a collection of connected sets of pixels.</a:t>
            </a:r>
          </a:p>
          <a:p>
            <a:pPr marL="533400" indent="-533400"/>
            <a:r>
              <a:rPr lang="en-US" sz="2400" dirty="0"/>
              <a:t>Segmentation criteria: a segmentation is a partition of an image I into a set of regions S satisfying:</a:t>
            </a:r>
          </a:p>
          <a:p>
            <a:pPr marL="914400" lvl="1" indent="-457200">
              <a:buSzPct val="90000"/>
              <a:buFont typeface="Wingdings" pitchFamily="2" charset="2"/>
              <a:buAutoNum type="arabicPeriod"/>
            </a:pPr>
            <a:r>
              <a:rPr lang="en-US" sz="2000" dirty="0">
                <a:sym typeface="Symbol" pitchFamily="18" charset="2"/>
              </a:rPr>
              <a:t> </a:t>
            </a:r>
            <a:r>
              <a:rPr lang="en-US" sz="2000" dirty="0"/>
              <a:t>S</a:t>
            </a:r>
            <a:r>
              <a:rPr lang="en-US" sz="2000" baseline="-25000" dirty="0"/>
              <a:t>i</a:t>
            </a:r>
            <a:r>
              <a:rPr lang="en-US" sz="2000" dirty="0"/>
              <a:t> = S		Partition covers the whole image.</a:t>
            </a:r>
          </a:p>
          <a:p>
            <a:pPr marL="914400" lvl="1" indent="-457200">
              <a:buSzPct val="90000"/>
              <a:buFont typeface="Wingdings" pitchFamily="2" charset="2"/>
              <a:buAutoNum type="arabicPeriod"/>
            </a:pPr>
            <a:r>
              <a:rPr lang="en-US" sz="2000" dirty="0"/>
              <a:t>S</a:t>
            </a:r>
            <a:r>
              <a:rPr lang="en-US" sz="2000" baseline="-25000" dirty="0"/>
              <a:t>i</a:t>
            </a:r>
            <a:r>
              <a:rPr lang="en-US" sz="2000" dirty="0"/>
              <a:t> </a:t>
            </a:r>
            <a:r>
              <a:rPr lang="en-US" sz="2000" dirty="0">
                <a:sym typeface="Symbol" pitchFamily="18" charset="2"/>
              </a:rPr>
              <a:t></a:t>
            </a:r>
            <a:r>
              <a:rPr lang="en-US" sz="2000" dirty="0"/>
              <a:t> </a:t>
            </a:r>
            <a:r>
              <a:rPr lang="en-US" sz="2000" dirty="0" err="1"/>
              <a:t>S</a:t>
            </a:r>
            <a:r>
              <a:rPr lang="en-US" sz="2000" baseline="-25000" dirty="0" err="1"/>
              <a:t>j</a:t>
            </a:r>
            <a:r>
              <a:rPr lang="en-US" sz="2000" dirty="0"/>
              <a:t> = </a:t>
            </a:r>
            <a:r>
              <a:rPr lang="en-US" sz="2000" dirty="0">
                <a:sym typeface="Symbol" pitchFamily="18" charset="2"/>
              </a:rPr>
              <a:t></a:t>
            </a:r>
            <a:r>
              <a:rPr lang="en-US" sz="2000" dirty="0"/>
              <a:t>, i </a:t>
            </a:r>
            <a:r>
              <a:rPr lang="en-US" sz="2000" dirty="0">
                <a:sym typeface="Symbol" pitchFamily="18" charset="2"/>
              </a:rPr>
              <a:t></a:t>
            </a:r>
            <a:r>
              <a:rPr lang="en-US" sz="2000" dirty="0"/>
              <a:t> j	No regions intersect.</a:t>
            </a:r>
          </a:p>
          <a:p>
            <a:pPr marL="914400" lvl="1" indent="-457200">
              <a:buSzPct val="90000"/>
              <a:buFont typeface="Wingdings" pitchFamily="2" charset="2"/>
              <a:buAutoNum type="arabicPeriod"/>
            </a:pPr>
            <a:r>
              <a:rPr lang="en-US" sz="2000" dirty="0">
                <a:sym typeface="Symbol" pitchFamily="18" charset="2"/>
              </a:rPr>
              <a:t></a:t>
            </a:r>
            <a:r>
              <a:rPr lang="en-US" sz="2000" dirty="0"/>
              <a:t> S</a:t>
            </a:r>
            <a:r>
              <a:rPr lang="en-US" sz="2000" baseline="-25000" dirty="0"/>
              <a:t>i</a:t>
            </a:r>
            <a:r>
              <a:rPr lang="en-US" sz="2000" dirty="0"/>
              <a:t>, P(S</a:t>
            </a:r>
            <a:r>
              <a:rPr lang="en-US" sz="2000" baseline="-25000" dirty="0"/>
              <a:t>i</a:t>
            </a:r>
            <a:r>
              <a:rPr lang="en-US" sz="2000" dirty="0"/>
              <a:t>) = true	Homogeneity predicate is satisfied by</a:t>
            </a:r>
            <a:br>
              <a:rPr lang="en-US" sz="2000" dirty="0"/>
            </a:br>
            <a:r>
              <a:rPr lang="en-US" sz="2000" dirty="0"/>
              <a:t>			each region.</a:t>
            </a:r>
          </a:p>
          <a:p>
            <a:pPr marL="914400" lvl="1" indent="-457200">
              <a:buSzPct val="90000"/>
              <a:buFont typeface="Wingdings" pitchFamily="2" charset="2"/>
              <a:buAutoNum type="arabicPeriod"/>
            </a:pPr>
            <a:r>
              <a:rPr lang="en-US" sz="2000" dirty="0"/>
              <a:t>P(S</a:t>
            </a:r>
            <a:r>
              <a:rPr lang="en-US" sz="2000" baseline="-25000" dirty="0"/>
              <a:t>i</a:t>
            </a:r>
            <a:r>
              <a:rPr lang="en-US" sz="2000" dirty="0"/>
              <a:t> </a:t>
            </a:r>
            <a:r>
              <a:rPr lang="en-US" sz="2000" dirty="0">
                <a:sym typeface="Symbol" pitchFamily="18" charset="2"/>
              </a:rPr>
              <a:t></a:t>
            </a:r>
            <a:r>
              <a:rPr lang="en-US" sz="2000" dirty="0"/>
              <a:t> </a:t>
            </a:r>
            <a:r>
              <a:rPr lang="en-US" sz="2000" dirty="0" err="1"/>
              <a:t>S</a:t>
            </a:r>
            <a:r>
              <a:rPr lang="en-US" sz="2000" baseline="-25000" dirty="0" err="1"/>
              <a:t>j</a:t>
            </a:r>
            <a:r>
              <a:rPr lang="en-US" sz="2000" dirty="0"/>
              <a:t>) = false,	Union of adjacent regions</a:t>
            </a:r>
            <a:br>
              <a:rPr lang="en-US" sz="2000" dirty="0"/>
            </a:br>
            <a:r>
              <a:rPr lang="en-US" sz="2000" dirty="0"/>
              <a:t>i </a:t>
            </a:r>
            <a:r>
              <a:rPr lang="en-US" sz="2000" dirty="0">
                <a:sym typeface="Symbol" pitchFamily="18" charset="2"/>
              </a:rPr>
              <a:t></a:t>
            </a:r>
            <a:r>
              <a:rPr lang="en-US" sz="2000" dirty="0"/>
              <a:t> j, S</a:t>
            </a:r>
            <a:r>
              <a:rPr lang="en-US" sz="2000" baseline="-25000" dirty="0"/>
              <a:t>i</a:t>
            </a:r>
            <a:r>
              <a:rPr lang="en-US" sz="2000" dirty="0"/>
              <a:t> adjacent </a:t>
            </a:r>
            <a:r>
              <a:rPr lang="en-US" sz="2000" dirty="0" err="1"/>
              <a:t>S</a:t>
            </a:r>
            <a:r>
              <a:rPr lang="en-US" sz="2000" baseline="-25000" dirty="0" err="1"/>
              <a:t>j</a:t>
            </a:r>
            <a:r>
              <a:rPr lang="en-US" sz="2000" dirty="0"/>
              <a:t>	does not satisfy it.</a:t>
            </a:r>
          </a:p>
        </p:txBody>
      </p:sp>
      <p:pic>
        <p:nvPicPr>
          <p:cNvPr id="12" name="Picture 6">
            <a:extLst>
              <a:ext uri="{FF2B5EF4-FFF2-40B4-BE49-F238E27FC236}">
                <a16:creationId xmlns:a16="http://schemas.microsoft.com/office/drawing/2014/main" id="{8AD01A80-5DBC-4A06-BFB8-F5D02D72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2911" y="4076653"/>
            <a:ext cx="4176204" cy="138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a:solidFill>
                  <a:srgbClr val="FFFFFF"/>
                </a:solidFill>
              </a:rPr>
              <a:t>Line Detection</a:t>
            </a:r>
            <a:endParaRPr lang="th-TH" altLang="x-none" sz="4000">
              <a:solidFill>
                <a:srgbClr val="FFFFFF"/>
              </a:solidFill>
            </a:endParaRPr>
          </a:p>
        </p:txBody>
      </p:sp>
      <p:sp>
        <p:nvSpPr>
          <p:cNvPr id="382979" name="Rectangle 3">
            <a:extLst>
              <a:ext uri="{FF2B5EF4-FFF2-40B4-BE49-F238E27FC236}">
                <a16:creationId xmlns:a16="http://schemas.microsoft.com/office/drawing/2014/main" id="{13982285-33EF-422F-99FE-71F7B486383F}"/>
              </a:ext>
            </a:extLst>
          </p:cNvPr>
          <p:cNvSpPr>
            <a:spLocks noGrp="1" noChangeArrowheads="1"/>
          </p:cNvSpPr>
          <p:nvPr>
            <p:ph type="body" idx="1"/>
          </p:nvPr>
        </p:nvSpPr>
        <p:spPr>
          <a:xfrm>
            <a:off x="1179226" y="3092970"/>
            <a:ext cx="9833548" cy="2693976"/>
          </a:xfrm>
        </p:spPr>
        <p:txBody>
          <a:bodyPr>
            <a:normAutofit/>
          </a:bodyPr>
          <a:lstStyle/>
          <a:p>
            <a:pPr eaLnBrk="1" hangingPunct="1">
              <a:spcBef>
                <a:spcPct val="60000"/>
              </a:spcBef>
              <a:buFont typeface="Wingdings" charset="2"/>
              <a:buChar char="n"/>
              <a:defRPr/>
            </a:pPr>
            <a:r>
              <a:rPr lang="en-US" altLang="x-none" sz="2000">
                <a:solidFill>
                  <a:srgbClr val="000000"/>
                </a:solidFill>
              </a:rPr>
              <a:t>Alternatively, if we are interested in detecting all lines in an image in the direction defined by a given mask, we simply run the mask through the image and threshold the absolute value of the result. </a:t>
            </a:r>
          </a:p>
          <a:p>
            <a:pPr eaLnBrk="1" hangingPunct="1">
              <a:spcBef>
                <a:spcPct val="60000"/>
              </a:spcBef>
              <a:buFont typeface="Wingdings" charset="2"/>
              <a:buChar char="n"/>
              <a:defRPr/>
            </a:pPr>
            <a:r>
              <a:rPr lang="en-US" altLang="x-none" sz="2000">
                <a:solidFill>
                  <a:srgbClr val="000000"/>
                </a:solidFill>
              </a:rPr>
              <a:t>The points that are left are the strongest responses, which, for lines one pixel thick, correspond closest to the direction defined by the mask. </a:t>
            </a:r>
            <a:endParaRPr lang="th-TH" altLang="x-none" sz="2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Example</a:t>
            </a:r>
            <a:endParaRPr lang="th-TH" altLang="x-none" sz="4000" dirty="0">
              <a:solidFill>
                <a:srgbClr val="FFFFFF"/>
              </a:solidFill>
            </a:endParaRPr>
          </a:p>
        </p:txBody>
      </p:sp>
      <p:pic>
        <p:nvPicPr>
          <p:cNvPr id="8" name="Picture 2">
            <a:extLst>
              <a:ext uri="{FF2B5EF4-FFF2-40B4-BE49-F238E27FC236}">
                <a16:creationId xmlns:a16="http://schemas.microsoft.com/office/drawing/2014/main" id="{E9E71394-0617-4488-A952-575EEA1E21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1608" y="2630299"/>
            <a:ext cx="6888480" cy="422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510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Edge Detection</a:t>
            </a:r>
            <a:endParaRPr lang="th-TH" altLang="x-none" sz="4000" dirty="0">
              <a:solidFill>
                <a:srgbClr val="FFFFFF"/>
              </a:solidFill>
            </a:endParaRPr>
          </a:p>
        </p:txBody>
      </p:sp>
      <p:pic>
        <p:nvPicPr>
          <p:cNvPr id="7" name="Picture 7">
            <a:extLst>
              <a:ext uri="{FF2B5EF4-FFF2-40B4-BE49-F238E27FC236}">
                <a16:creationId xmlns:a16="http://schemas.microsoft.com/office/drawing/2014/main" id="{2FE0913E-94D1-4997-9148-7857283E55D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3741" y="2513515"/>
            <a:ext cx="1558606" cy="15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6">
            <a:extLst>
              <a:ext uri="{FF2B5EF4-FFF2-40B4-BE49-F238E27FC236}">
                <a16:creationId xmlns:a16="http://schemas.microsoft.com/office/drawing/2014/main" id="{6BDDEC73-8E56-42D4-AF61-0945F80D9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8" y="4168776"/>
            <a:ext cx="1166812" cy="2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5">
            <a:extLst>
              <a:ext uri="{FF2B5EF4-FFF2-40B4-BE49-F238E27FC236}">
                <a16:creationId xmlns:a16="http://schemas.microsoft.com/office/drawing/2014/main" id="{0559DCBF-C60E-44AD-8114-630987DC5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709" y="2365375"/>
            <a:ext cx="2960687" cy="449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1" name="Object 9">
            <a:extLst>
              <a:ext uri="{FF2B5EF4-FFF2-40B4-BE49-F238E27FC236}">
                <a16:creationId xmlns:a16="http://schemas.microsoft.com/office/drawing/2014/main" id="{2DA65A11-5E25-4371-86F9-16E94316D844}"/>
              </a:ext>
            </a:extLst>
          </p:cNvPr>
          <p:cNvGraphicFramePr>
            <a:graphicFrameLocks noChangeAspect="1"/>
          </p:cNvGraphicFramePr>
          <p:nvPr/>
        </p:nvGraphicFramePr>
        <p:xfrm>
          <a:off x="7607301" y="2155825"/>
          <a:ext cx="1992313" cy="1473200"/>
        </p:xfrm>
        <a:graphic>
          <a:graphicData uri="http://schemas.openxmlformats.org/presentationml/2006/ole">
            <mc:AlternateContent xmlns:mc="http://schemas.openxmlformats.org/markup-compatibility/2006">
              <mc:Choice xmlns:v="urn:schemas-microsoft-com:vml" Requires="v">
                <p:oleObj spid="_x0000_s6371" name="Microsoft Equation 3.0" r:id="rId7" imgW="1167893" imgH="863225" progId="Equation.3">
                  <p:embed/>
                </p:oleObj>
              </mc:Choice>
              <mc:Fallback>
                <p:oleObj name="Microsoft Equation 3.0" r:id="rId7" imgW="1167893" imgH="863225" progId="Equation.3">
                  <p:embed/>
                  <p:pic>
                    <p:nvPicPr>
                      <p:cNvPr id="30726" name="Object 9">
                        <a:extLst>
                          <a:ext uri="{FF2B5EF4-FFF2-40B4-BE49-F238E27FC236}">
                            <a16:creationId xmlns:a16="http://schemas.microsoft.com/office/drawing/2014/main" id="{F785B146-1473-452E-89FD-96AC2B9DAA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7301" y="2155825"/>
                        <a:ext cx="1992313"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E854CBAF-7FD5-4136-8743-74D6C41F18C0}"/>
              </a:ext>
            </a:extLst>
          </p:cNvPr>
          <p:cNvGraphicFramePr>
            <a:graphicFrameLocks noChangeAspect="1"/>
          </p:cNvGraphicFramePr>
          <p:nvPr/>
        </p:nvGraphicFramePr>
        <p:xfrm>
          <a:off x="7634288" y="4119564"/>
          <a:ext cx="1841500" cy="1044575"/>
        </p:xfrm>
        <a:graphic>
          <a:graphicData uri="http://schemas.openxmlformats.org/presentationml/2006/ole">
            <mc:AlternateContent xmlns:mc="http://schemas.openxmlformats.org/markup-compatibility/2006">
              <mc:Choice xmlns:v="urn:schemas-microsoft-com:vml" Requires="v">
                <p:oleObj spid="_x0000_s6372" name="Ligning" r:id="rId9" imgW="1028254" imgH="583947" progId="Equation.3">
                  <p:embed/>
                </p:oleObj>
              </mc:Choice>
              <mc:Fallback>
                <p:oleObj name="Ligning" r:id="rId9" imgW="1028254" imgH="583947" progId="Equation.3">
                  <p:embed/>
                  <p:pic>
                    <p:nvPicPr>
                      <p:cNvPr id="30725" name="Object 8">
                        <a:extLst>
                          <a:ext uri="{FF2B5EF4-FFF2-40B4-BE49-F238E27FC236}">
                            <a16:creationId xmlns:a16="http://schemas.microsoft.com/office/drawing/2014/main" id="{4CD560F6-8375-4CFE-8990-04CFCE9896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4288" y="4119564"/>
                        <a:ext cx="18415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10">
            <a:extLst>
              <a:ext uri="{FF2B5EF4-FFF2-40B4-BE49-F238E27FC236}">
                <a16:creationId xmlns:a16="http://schemas.microsoft.com/office/drawing/2014/main" id="{A1EF9F13-38D2-41E1-89DC-C813731297A5}"/>
              </a:ext>
            </a:extLst>
          </p:cNvPr>
          <p:cNvGraphicFramePr>
            <a:graphicFrameLocks noChangeAspect="1"/>
          </p:cNvGraphicFramePr>
          <p:nvPr/>
        </p:nvGraphicFramePr>
        <p:xfrm>
          <a:off x="7672388" y="5588001"/>
          <a:ext cx="1543050" cy="792163"/>
        </p:xfrm>
        <a:graphic>
          <a:graphicData uri="http://schemas.openxmlformats.org/presentationml/2006/ole">
            <mc:AlternateContent xmlns:mc="http://schemas.openxmlformats.org/markup-compatibility/2006">
              <mc:Choice xmlns:v="urn:schemas-microsoft-com:vml" Requires="v">
                <p:oleObj spid="_x0000_s6373" name="Ligning" r:id="rId11" imgW="939392" imgH="482391" progId="Equation.3">
                  <p:embed/>
                </p:oleObj>
              </mc:Choice>
              <mc:Fallback>
                <p:oleObj name="Ligning" r:id="rId11" imgW="939392" imgH="482391" progId="Equation.3">
                  <p:embed/>
                  <p:pic>
                    <p:nvPicPr>
                      <p:cNvPr id="30727" name="Object 10">
                        <a:extLst>
                          <a:ext uri="{FF2B5EF4-FFF2-40B4-BE49-F238E27FC236}">
                            <a16:creationId xmlns:a16="http://schemas.microsoft.com/office/drawing/2014/main" id="{7BE6C280-2F4E-4BAA-B792-992A5A2B0F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2388" y="5588001"/>
                        <a:ext cx="154305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97924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Detection of diagonal edges</a:t>
            </a:r>
            <a:endParaRPr lang="th-TH" altLang="x-none" sz="4000" dirty="0">
              <a:solidFill>
                <a:srgbClr val="FFFFFF"/>
              </a:solidFill>
            </a:endParaRPr>
          </a:p>
        </p:txBody>
      </p:sp>
      <p:pic>
        <p:nvPicPr>
          <p:cNvPr id="14" name="Picture 4">
            <a:extLst>
              <a:ext uri="{FF2B5EF4-FFF2-40B4-BE49-F238E27FC236}">
                <a16:creationId xmlns:a16="http://schemas.microsoft.com/office/drawing/2014/main" id="{E12AE159-0CED-4ED8-92AB-7D1D3DD7A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885" y="2748072"/>
            <a:ext cx="4987925" cy="37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4573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Edge Detection: Example</a:t>
            </a:r>
            <a:endParaRPr lang="th-TH" altLang="x-none" sz="4000" dirty="0">
              <a:solidFill>
                <a:srgbClr val="FFFFFF"/>
              </a:solidFill>
            </a:endParaRPr>
          </a:p>
        </p:txBody>
      </p:sp>
      <p:pic>
        <p:nvPicPr>
          <p:cNvPr id="6" name="Picture 4">
            <a:extLst>
              <a:ext uri="{FF2B5EF4-FFF2-40B4-BE49-F238E27FC236}">
                <a16:creationId xmlns:a16="http://schemas.microsoft.com/office/drawing/2014/main" id="{07454951-0B99-40B9-8C3D-77CA88D76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141" y="2509520"/>
            <a:ext cx="7491413" cy="434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9854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Edge Detection: Example</a:t>
            </a:r>
            <a:endParaRPr lang="th-TH" altLang="x-none" sz="4000" dirty="0">
              <a:solidFill>
                <a:srgbClr val="FFFFFF"/>
              </a:solidFill>
            </a:endParaRPr>
          </a:p>
        </p:txBody>
      </p:sp>
      <p:pic>
        <p:nvPicPr>
          <p:cNvPr id="7" name="Picture 4">
            <a:extLst>
              <a:ext uri="{FF2B5EF4-FFF2-40B4-BE49-F238E27FC236}">
                <a16:creationId xmlns:a16="http://schemas.microsoft.com/office/drawing/2014/main" id="{B56B858D-5CC0-452A-9F7E-B60B19FB4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173" y="2448560"/>
            <a:ext cx="7499350" cy="440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2138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2978" name="Rectangle 2">
            <a:extLst>
              <a:ext uri="{FF2B5EF4-FFF2-40B4-BE49-F238E27FC236}">
                <a16:creationId xmlns:a16="http://schemas.microsoft.com/office/drawing/2014/main" id="{F29F3D09-07CB-4C92-BA63-C201FC606621}"/>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dirty="0">
                <a:solidFill>
                  <a:srgbClr val="FFFFFF"/>
                </a:solidFill>
              </a:rPr>
              <a:t>Edge Detection: Example</a:t>
            </a:r>
            <a:endParaRPr lang="th-TH" altLang="x-none" sz="4000" dirty="0">
              <a:solidFill>
                <a:srgbClr val="FFFFFF"/>
              </a:solidFill>
            </a:endParaRPr>
          </a:p>
        </p:txBody>
      </p:sp>
      <p:pic>
        <p:nvPicPr>
          <p:cNvPr id="6" name="Picture 4">
            <a:extLst>
              <a:ext uri="{FF2B5EF4-FFF2-40B4-BE49-F238E27FC236}">
                <a16:creationId xmlns:a16="http://schemas.microsoft.com/office/drawing/2014/main" id="{0C2B1E15-9AA6-4E8A-85CC-924E263B2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695" y="3114163"/>
            <a:ext cx="9430064" cy="291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25465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Συνήθως δεν εξυπηρετεί τον σκοπό</a:t>
            </a:r>
            <a:endParaRPr lang="en-US" sz="4000" dirty="0">
              <a:solidFill>
                <a:srgbClr val="FFFFFF"/>
              </a:solidFill>
            </a:endParaRPr>
          </a:p>
        </p:txBody>
      </p:sp>
      <p:pic>
        <p:nvPicPr>
          <p:cNvPr id="6" name="Picture 4">
            <a:extLst>
              <a:ext uri="{FF2B5EF4-FFF2-40B4-BE49-F238E27FC236}">
                <a16:creationId xmlns:a16="http://schemas.microsoft.com/office/drawing/2014/main" id="{A26FD7F0-EE11-40B9-8A6B-56185D8B3CF4}"/>
              </a:ext>
            </a:extLst>
          </p:cNvPr>
          <p:cNvPicPr>
            <a:picLocks noChangeAspect="1"/>
          </p:cNvPicPr>
          <p:nvPr/>
        </p:nvPicPr>
        <p:blipFill>
          <a:blip r:embed="rId3"/>
          <a:srcRect/>
          <a:stretch>
            <a:fillRect/>
          </a:stretch>
        </p:blipFill>
        <p:spPr bwMode="auto">
          <a:xfrm>
            <a:off x="351875" y="2614864"/>
            <a:ext cx="5711915" cy="3811902"/>
          </a:xfrm>
          <a:prstGeom prst="rect">
            <a:avLst/>
          </a:prstGeom>
          <a:noFill/>
          <a:ln w="9525">
            <a:noFill/>
            <a:miter lim="800000"/>
            <a:headEnd/>
            <a:tailEnd/>
          </a:ln>
        </p:spPr>
      </p:pic>
      <p:pic>
        <p:nvPicPr>
          <p:cNvPr id="7" name="Picture 4">
            <a:extLst>
              <a:ext uri="{FF2B5EF4-FFF2-40B4-BE49-F238E27FC236}">
                <a16:creationId xmlns:a16="http://schemas.microsoft.com/office/drawing/2014/main" id="{47A17070-0BA0-4682-81DD-8A9E3CDE40CF}"/>
              </a:ext>
            </a:extLst>
          </p:cNvPr>
          <p:cNvPicPr>
            <a:picLocks noChangeAspect="1"/>
          </p:cNvPicPr>
          <p:nvPr/>
        </p:nvPicPr>
        <p:blipFill>
          <a:blip r:embed="rId4"/>
          <a:srcRect/>
          <a:stretch>
            <a:fillRect/>
          </a:stretch>
        </p:blipFill>
        <p:spPr bwMode="auto">
          <a:xfrm>
            <a:off x="6142951" y="2618875"/>
            <a:ext cx="5711915" cy="3811902"/>
          </a:xfrm>
          <a:prstGeom prst="rect">
            <a:avLst/>
          </a:prstGeom>
          <a:noFill/>
          <a:ln w="9525">
            <a:noFill/>
            <a:miter lim="800000"/>
            <a:headEnd/>
            <a:tailEnd/>
          </a:ln>
        </p:spPr>
      </p:pic>
    </p:spTree>
    <p:extLst>
      <p:ext uri="{BB962C8B-B14F-4D97-AF65-F5344CB8AC3E}">
        <p14:creationId xmlns:p14="http://schemas.microsoft.com/office/powerpoint/2010/main" val="245833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25CB3FE-1BE2-4A94-A80D-D572D58EDBCB}"/>
              </a:ext>
            </a:extLst>
          </p:cNvPr>
          <p:cNvSpPr>
            <a:spLocks noGrp="1"/>
          </p:cNvSpPr>
          <p:nvPr>
            <p:ph type="title"/>
          </p:nvPr>
        </p:nvSpPr>
        <p:spPr>
          <a:xfrm>
            <a:off x="6585882" y="2650958"/>
            <a:ext cx="4805996" cy="2958164"/>
          </a:xfrm>
        </p:spPr>
        <p:txBody>
          <a:bodyPr vert="horz" lIns="91440" tIns="45720" rIns="91440" bIns="45720" rtlCol="0" anchor="t">
            <a:noAutofit/>
          </a:bodyPr>
          <a:lstStyle/>
          <a:p>
            <a:r>
              <a:rPr lang="en-US" sz="2400" dirty="0">
                <a:solidFill>
                  <a:srgbClr val="000000"/>
                </a:solidFill>
              </a:rPr>
              <a:t>1. Histogram-based </a:t>
            </a:r>
            <a:br>
              <a:rPr lang="en-US" sz="2400" dirty="0">
                <a:solidFill>
                  <a:srgbClr val="000000"/>
                </a:solidFill>
              </a:rPr>
            </a:br>
            <a:r>
              <a:rPr lang="en-US" sz="2400" dirty="0">
                <a:solidFill>
                  <a:srgbClr val="000000"/>
                </a:solidFill>
              </a:rPr>
              <a:t>2. Clustering-based</a:t>
            </a:r>
            <a:br>
              <a:rPr lang="en-US" sz="2400" dirty="0">
                <a:solidFill>
                  <a:srgbClr val="000000"/>
                </a:solidFill>
              </a:rPr>
            </a:br>
            <a:r>
              <a:rPr lang="en-US" sz="2400" dirty="0">
                <a:solidFill>
                  <a:srgbClr val="000000"/>
                </a:solidFill>
              </a:rPr>
              <a:t>3. Region growing</a:t>
            </a:r>
            <a:br>
              <a:rPr lang="en-US" sz="2400" dirty="0">
                <a:solidFill>
                  <a:srgbClr val="000000"/>
                </a:solidFill>
              </a:rPr>
            </a:br>
            <a:r>
              <a:rPr lang="en-US" sz="2400" dirty="0">
                <a:solidFill>
                  <a:srgbClr val="000000"/>
                </a:solidFill>
              </a:rPr>
              <a:t>4. Split-and-merge</a:t>
            </a:r>
            <a:br>
              <a:rPr lang="en-US" sz="2400" dirty="0">
                <a:solidFill>
                  <a:srgbClr val="000000"/>
                </a:solidFill>
              </a:rPr>
            </a:br>
            <a:r>
              <a:rPr lang="en-US" sz="2400" dirty="0">
                <a:solidFill>
                  <a:srgbClr val="000000"/>
                </a:solidFill>
              </a:rPr>
              <a:t>5. Morphological</a:t>
            </a:r>
            <a:br>
              <a:rPr lang="en-US" sz="2400" dirty="0">
                <a:solidFill>
                  <a:srgbClr val="000000"/>
                </a:solidFill>
              </a:rPr>
            </a:br>
            <a:r>
              <a:rPr lang="en-US" sz="2400" dirty="0">
                <a:solidFill>
                  <a:srgbClr val="000000"/>
                </a:solidFill>
              </a:rPr>
              <a:t>6. Graph-based</a:t>
            </a:r>
            <a:br>
              <a:rPr lang="en-US" sz="2400" dirty="0">
                <a:solidFill>
                  <a:srgbClr val="000000"/>
                </a:solidFill>
              </a:rPr>
            </a:br>
            <a:endParaRPr lang="en-US" sz="2400" dirty="0">
              <a:solidFill>
                <a:srgbClr val="000000"/>
              </a:solidFill>
            </a:endParaRPr>
          </a:p>
        </p:txBody>
      </p:sp>
      <p:sp>
        <p:nvSpPr>
          <p:cNvPr id="5" name="Text Placeholder 4">
            <a:extLst>
              <a:ext uri="{FF2B5EF4-FFF2-40B4-BE49-F238E27FC236}">
                <a16:creationId xmlns:a16="http://schemas.microsoft.com/office/drawing/2014/main" id="{94475827-4A66-4A9F-9102-F1302DB11890}"/>
              </a:ext>
            </a:extLst>
          </p:cNvPr>
          <p:cNvSpPr>
            <a:spLocks noGrp="1"/>
          </p:cNvSpPr>
          <p:nvPr>
            <p:ph type="body" idx="1"/>
          </p:nvPr>
        </p:nvSpPr>
        <p:spPr>
          <a:xfrm>
            <a:off x="6585882" y="1248878"/>
            <a:ext cx="4805691" cy="838831"/>
          </a:xfrm>
        </p:spPr>
        <p:txBody>
          <a:bodyPr vert="horz" lIns="91440" tIns="45720" rIns="91440" bIns="45720" rtlCol="0" anchor="b">
            <a:normAutofit/>
          </a:bodyPr>
          <a:lstStyle/>
          <a:p>
            <a:r>
              <a:rPr lang="el-GR" dirty="0">
                <a:solidFill>
                  <a:srgbClr val="000000"/>
                </a:solidFill>
              </a:rPr>
              <a:t>Τι άλλες τεχνικές έχω διαθέσιμες;</a:t>
            </a:r>
            <a:endParaRPr lang="en-US" dirty="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EE99DAA-FF45-416D-91F3-AB7B07E30F33}"/>
              </a:ext>
            </a:extLst>
          </p:cNvPr>
          <p:cNvPicPr>
            <a:picLocks noChangeAspect="1"/>
          </p:cNvPicPr>
          <p:nvPr/>
        </p:nvPicPr>
        <p:blipFill rotWithShape="1">
          <a:blip r:embed="rId3">
            <a:alphaModFix/>
          </a:blip>
          <a:srcRect l="19029" r="33611"/>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577952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837B92EE-CC83-4225-B812-BF69C903C345}"/>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Histogram-based segmentation</a:t>
            </a:r>
          </a:p>
        </p:txBody>
      </p:sp>
      <p:sp>
        <p:nvSpPr>
          <p:cNvPr id="5" name="Content Placeholder 4">
            <a:extLst>
              <a:ext uri="{FF2B5EF4-FFF2-40B4-BE49-F238E27FC236}">
                <a16:creationId xmlns:a16="http://schemas.microsoft.com/office/drawing/2014/main" id="{6FE0B011-CD07-4410-AF95-16F75DCB3BE5}"/>
              </a:ext>
            </a:extLst>
          </p:cNvPr>
          <p:cNvSpPr>
            <a:spLocks noGrp="1"/>
          </p:cNvSpPr>
          <p:nvPr>
            <p:ph idx="1"/>
          </p:nvPr>
        </p:nvSpPr>
        <p:spPr>
          <a:xfrm>
            <a:off x="918963" y="5323581"/>
            <a:ext cx="10656869" cy="1280142"/>
          </a:xfrm>
        </p:spPr>
        <p:txBody>
          <a:bodyPr>
            <a:normAutofit/>
          </a:bodyPr>
          <a:lstStyle/>
          <a:p>
            <a:r>
              <a:rPr lang="en-US" sz="2000" dirty="0">
                <a:solidFill>
                  <a:srgbClr val="000000"/>
                </a:solidFill>
              </a:rPr>
              <a:t>How many modes are there?</a:t>
            </a:r>
          </a:p>
          <a:p>
            <a:r>
              <a:rPr lang="en-US" sz="2000" dirty="0">
                <a:solidFill>
                  <a:srgbClr val="000000"/>
                </a:solidFill>
              </a:rPr>
              <a:t>Solve this by reducing the number of colors to K and mapping each pixel to the closest color.</a:t>
            </a:r>
          </a:p>
          <a:p>
            <a:r>
              <a:rPr lang="en-US" sz="2000" dirty="0">
                <a:solidFill>
                  <a:srgbClr val="000000"/>
                </a:solidFill>
              </a:rPr>
              <a:t>Here’s what it looks like if we use two colors.</a:t>
            </a:r>
          </a:p>
        </p:txBody>
      </p:sp>
      <p:pic>
        <p:nvPicPr>
          <p:cNvPr id="8" name="Picture 4">
            <a:extLst>
              <a:ext uri="{FF2B5EF4-FFF2-40B4-BE49-F238E27FC236}">
                <a16:creationId xmlns:a16="http://schemas.microsoft.com/office/drawing/2014/main" id="{B60A78CF-A6D5-455F-9F88-FB8CBC1ED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63" y="2978923"/>
            <a:ext cx="2787778" cy="209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6">
            <a:extLst>
              <a:ext uri="{FF2B5EF4-FFF2-40B4-BE49-F238E27FC236}">
                <a16:creationId xmlns:a16="http://schemas.microsoft.com/office/drawing/2014/main" id="{6D0167A6-108E-4646-91DB-E660CFD52B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3384" y="2978922"/>
            <a:ext cx="2787778" cy="209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7">
            <a:extLst>
              <a:ext uri="{FF2B5EF4-FFF2-40B4-BE49-F238E27FC236}">
                <a16:creationId xmlns:a16="http://schemas.microsoft.com/office/drawing/2014/main" id="{C0C619ED-CC0D-434C-95C5-A9B45F8E1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41" y="2978923"/>
            <a:ext cx="4705317" cy="209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3" name="Line 8">
            <a:extLst>
              <a:ext uri="{FF2B5EF4-FFF2-40B4-BE49-F238E27FC236}">
                <a16:creationId xmlns:a16="http://schemas.microsoft.com/office/drawing/2014/main" id="{EC00AE5B-A82C-4668-8AF7-32E62A806DA8}"/>
              </a:ext>
            </a:extLst>
          </p:cNvPr>
          <p:cNvSpPr>
            <a:spLocks noChangeShapeType="1"/>
          </p:cNvSpPr>
          <p:nvPr/>
        </p:nvSpPr>
        <p:spPr bwMode="auto">
          <a:xfrm flipV="1">
            <a:off x="4403056" y="3020503"/>
            <a:ext cx="1588" cy="1764000"/>
          </a:xfrm>
          <a:prstGeom prst="line">
            <a:avLst/>
          </a:prstGeom>
          <a:noFill/>
          <a:ln w="38160">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2B46CAF4-51BF-4BBE-9047-6BD92A211545}"/>
              </a:ext>
            </a:extLst>
          </p:cNvPr>
          <p:cNvSpPr>
            <a:spLocks noChangeShapeType="1"/>
          </p:cNvSpPr>
          <p:nvPr/>
        </p:nvSpPr>
        <p:spPr bwMode="auto">
          <a:xfrm flipV="1">
            <a:off x="6336039" y="3020503"/>
            <a:ext cx="1587" cy="1764000"/>
          </a:xfrm>
          <a:prstGeom prst="line">
            <a:avLst/>
          </a:prstGeom>
          <a:noFill/>
          <a:ln w="3816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9699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DE5D26-9B1B-4CA9-AA68-4D92611A2715}"/>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Εμπειρικοί κανόνες (</a:t>
            </a:r>
            <a:r>
              <a:rPr lang="en-US" sz="4000" dirty="0">
                <a:solidFill>
                  <a:srgbClr val="FFFFFF"/>
                </a:solidFill>
              </a:rPr>
              <a:t>Gestalt laws)</a:t>
            </a:r>
          </a:p>
        </p:txBody>
      </p:sp>
      <p:sp>
        <p:nvSpPr>
          <p:cNvPr id="4" name="Content Placeholder 3">
            <a:extLst>
              <a:ext uri="{FF2B5EF4-FFF2-40B4-BE49-F238E27FC236}">
                <a16:creationId xmlns:a16="http://schemas.microsoft.com/office/drawing/2014/main" id="{146900BD-F2DD-4D09-A871-96CC38709F77}"/>
              </a:ext>
            </a:extLst>
          </p:cNvPr>
          <p:cNvSpPr>
            <a:spLocks noGrp="1"/>
          </p:cNvSpPr>
          <p:nvPr>
            <p:ph idx="1"/>
          </p:nvPr>
        </p:nvSpPr>
        <p:spPr>
          <a:xfrm>
            <a:off x="1026694" y="2753935"/>
            <a:ext cx="11165001" cy="3566653"/>
          </a:xfrm>
        </p:spPr>
        <p:txBody>
          <a:bodyPr>
            <a:normAutofit lnSpcReduction="10000"/>
          </a:bodyPr>
          <a:lstStyle/>
          <a:p>
            <a:pPr marL="457200" indent="-457200">
              <a:buFont typeface="+mj-lt"/>
              <a:buAutoNum type="arabicPeriod"/>
            </a:pPr>
            <a:r>
              <a:rPr lang="en-US" sz="2000" dirty="0">
                <a:solidFill>
                  <a:srgbClr val="000000"/>
                </a:solidFill>
              </a:rPr>
              <a:t>Proximity: tokens that are nearby tend to be grouped.</a:t>
            </a:r>
          </a:p>
          <a:p>
            <a:pPr marL="457200" indent="-457200">
              <a:buFont typeface="+mj-lt"/>
              <a:buAutoNum type="arabicPeriod"/>
            </a:pPr>
            <a:r>
              <a:rPr lang="en-US" sz="2000" dirty="0">
                <a:solidFill>
                  <a:srgbClr val="000000"/>
                </a:solidFill>
              </a:rPr>
              <a:t>Similarity: similar tokens tend to be grouped together.</a:t>
            </a:r>
          </a:p>
          <a:p>
            <a:pPr marL="457200" indent="-457200">
              <a:buFont typeface="+mj-lt"/>
              <a:buAutoNum type="arabicPeriod"/>
            </a:pPr>
            <a:r>
              <a:rPr lang="en-US" sz="2000" dirty="0">
                <a:solidFill>
                  <a:srgbClr val="000000"/>
                </a:solidFill>
              </a:rPr>
              <a:t>Common fate: tokens that have coherent motion tend to be grouped together.</a:t>
            </a:r>
          </a:p>
          <a:p>
            <a:pPr marL="457200" indent="-457200">
              <a:buFont typeface="+mj-lt"/>
              <a:buAutoNum type="arabicPeriod"/>
            </a:pPr>
            <a:r>
              <a:rPr lang="en-US" sz="2000" dirty="0">
                <a:solidFill>
                  <a:srgbClr val="000000"/>
                </a:solidFill>
              </a:rPr>
              <a:t>Common region: tokens that lie inside the same closed region tend to be grouped together.</a:t>
            </a:r>
          </a:p>
          <a:p>
            <a:pPr marL="457200" indent="-457200">
              <a:buFont typeface="+mj-lt"/>
              <a:buAutoNum type="arabicPeriod"/>
            </a:pPr>
            <a:r>
              <a:rPr lang="en-US" sz="2000" dirty="0">
                <a:solidFill>
                  <a:srgbClr val="000000"/>
                </a:solidFill>
              </a:rPr>
              <a:t>Parallelism: parallel curves or tokens tend to be grouped together.</a:t>
            </a:r>
          </a:p>
          <a:p>
            <a:pPr marL="457200" indent="-457200">
              <a:buFont typeface="+mj-lt"/>
              <a:buAutoNum type="arabicPeriod"/>
            </a:pPr>
            <a:r>
              <a:rPr lang="en-US" sz="2000" dirty="0">
                <a:solidFill>
                  <a:srgbClr val="000000"/>
                </a:solidFill>
              </a:rPr>
              <a:t>Closure: tokens or curves that tend to lead to closed curves tend to be grouped together.</a:t>
            </a:r>
          </a:p>
          <a:p>
            <a:pPr marL="457200" indent="-457200">
              <a:buFont typeface="+mj-lt"/>
              <a:buAutoNum type="arabicPeriod"/>
            </a:pPr>
            <a:r>
              <a:rPr lang="en-US" sz="2000" dirty="0">
                <a:solidFill>
                  <a:srgbClr val="000000"/>
                </a:solidFill>
              </a:rPr>
              <a:t>Symmetry: curves that lead to symmetric groups are grouped together.</a:t>
            </a:r>
          </a:p>
          <a:p>
            <a:pPr marL="457200" indent="-457200">
              <a:buFont typeface="+mj-lt"/>
              <a:buAutoNum type="arabicPeriod"/>
            </a:pPr>
            <a:r>
              <a:rPr lang="en-US" sz="2000" dirty="0">
                <a:solidFill>
                  <a:srgbClr val="000000"/>
                </a:solidFill>
              </a:rPr>
              <a:t>Continuity: tokens that lead to “continuous” curves tend to be grouped.</a:t>
            </a:r>
          </a:p>
          <a:p>
            <a:pPr marL="457200" indent="-457200">
              <a:buFont typeface="+mj-lt"/>
              <a:buAutoNum type="arabicPeriod"/>
            </a:pPr>
            <a:r>
              <a:rPr lang="en-US" sz="2000" dirty="0">
                <a:solidFill>
                  <a:srgbClr val="000000"/>
                </a:solidFill>
              </a:rPr>
              <a:t>Familiar configuration: tokens that, when grouped, lead to a familiar object, tend to be grouped together.</a:t>
            </a:r>
          </a:p>
          <a:p>
            <a:pPr marL="457200" indent="-457200">
              <a:buFont typeface="+mj-lt"/>
              <a:buAutoNum type="arabicPeriod"/>
            </a:pPr>
            <a:endParaRPr lang="en-US" sz="2000" dirty="0">
              <a:solidFill>
                <a:srgbClr val="000000"/>
              </a:solidFill>
            </a:endParaRPr>
          </a:p>
        </p:txBody>
      </p:sp>
    </p:spTree>
    <p:extLst>
      <p:ext uri="{BB962C8B-B14F-4D97-AF65-F5344CB8AC3E}">
        <p14:creationId xmlns:p14="http://schemas.microsoft.com/office/powerpoint/2010/main" val="291562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err="1">
                <a:solidFill>
                  <a:srgbClr val="FFFFFF"/>
                </a:solidFill>
              </a:rPr>
              <a:t>Συσταδοποίηση</a:t>
            </a:r>
            <a:r>
              <a:rPr lang="el-GR" sz="4000" dirty="0">
                <a:solidFill>
                  <a:srgbClr val="FFFFFF"/>
                </a:solidFill>
              </a:rPr>
              <a:t> &amp; κατάτμηση</a:t>
            </a:r>
            <a:endParaRPr lang="en-US" sz="4000" dirty="0">
              <a:solidFill>
                <a:srgbClr val="FFFFFF"/>
              </a:solidFill>
            </a:endParaRPr>
          </a:p>
        </p:txBody>
      </p:sp>
      <p:pic>
        <p:nvPicPr>
          <p:cNvPr id="7" name="Picture 6">
            <a:extLst>
              <a:ext uri="{FF2B5EF4-FFF2-40B4-BE49-F238E27FC236}">
                <a16:creationId xmlns:a16="http://schemas.microsoft.com/office/drawing/2014/main" id="{4A956A33-F5C1-4AB4-94C1-6F8B8A793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708" y="3265714"/>
            <a:ext cx="4238531" cy="3178898"/>
          </a:xfrm>
          <a:prstGeom prst="rect">
            <a:avLst/>
          </a:prstGeom>
        </p:spPr>
      </p:pic>
      <p:sp>
        <p:nvSpPr>
          <p:cNvPr id="9" name="TextBox 8">
            <a:extLst>
              <a:ext uri="{FF2B5EF4-FFF2-40B4-BE49-F238E27FC236}">
                <a16:creationId xmlns:a16="http://schemas.microsoft.com/office/drawing/2014/main" id="{BE892B4C-3411-4ECF-B128-ABA1F59FC6D3}"/>
              </a:ext>
            </a:extLst>
          </p:cNvPr>
          <p:cNvSpPr txBox="1"/>
          <p:nvPr/>
        </p:nvSpPr>
        <p:spPr>
          <a:xfrm>
            <a:off x="1422708" y="2775964"/>
            <a:ext cx="4238531" cy="369332"/>
          </a:xfrm>
          <a:prstGeom prst="rect">
            <a:avLst/>
          </a:prstGeom>
          <a:noFill/>
        </p:spPr>
        <p:txBody>
          <a:bodyPr wrap="square">
            <a:spAutoFit/>
          </a:bodyPr>
          <a:lstStyle/>
          <a:p>
            <a:r>
              <a:rPr lang="en-US" dirty="0">
                <a:solidFill>
                  <a:srgbClr val="002060"/>
                </a:solidFill>
              </a:rPr>
              <a:t>K-Means</a:t>
            </a:r>
          </a:p>
        </p:txBody>
      </p:sp>
      <p:pic>
        <p:nvPicPr>
          <p:cNvPr id="11" name="Picture 10" descr="Chart, scatter chart&#10;&#10;Description automatically generated">
            <a:extLst>
              <a:ext uri="{FF2B5EF4-FFF2-40B4-BE49-F238E27FC236}">
                <a16:creationId xmlns:a16="http://schemas.microsoft.com/office/drawing/2014/main" id="{F0A2A9EE-F721-415C-A138-CBB8E5A9A9DA}"/>
              </a:ext>
            </a:extLst>
          </p:cNvPr>
          <p:cNvPicPr>
            <a:picLocks noChangeAspect="1"/>
          </p:cNvPicPr>
          <p:nvPr/>
        </p:nvPicPr>
        <p:blipFill rotWithShape="1">
          <a:blip r:embed="rId4">
            <a:extLst>
              <a:ext uri="{28A0092B-C50C-407E-A947-70E740481C1C}">
                <a14:useLocalDpi xmlns:a14="http://schemas.microsoft.com/office/drawing/2010/main" val="0"/>
              </a:ext>
            </a:extLst>
          </a:blip>
          <a:srcRect l="15365" r="12219" b="11900"/>
          <a:stretch/>
        </p:blipFill>
        <p:spPr>
          <a:xfrm>
            <a:off x="6777198" y="3033891"/>
            <a:ext cx="3992094" cy="3642544"/>
          </a:xfrm>
          <a:prstGeom prst="rect">
            <a:avLst/>
          </a:prstGeom>
        </p:spPr>
      </p:pic>
      <p:sp>
        <p:nvSpPr>
          <p:cNvPr id="12" name="TextBox 11">
            <a:extLst>
              <a:ext uri="{FF2B5EF4-FFF2-40B4-BE49-F238E27FC236}">
                <a16:creationId xmlns:a16="http://schemas.microsoft.com/office/drawing/2014/main" id="{E3AA140C-D30D-4CBC-8D51-2778066F2B26}"/>
              </a:ext>
            </a:extLst>
          </p:cNvPr>
          <p:cNvSpPr txBox="1"/>
          <p:nvPr/>
        </p:nvSpPr>
        <p:spPr>
          <a:xfrm>
            <a:off x="6851051" y="2768450"/>
            <a:ext cx="4238531" cy="369332"/>
          </a:xfrm>
          <a:prstGeom prst="rect">
            <a:avLst/>
          </a:prstGeom>
          <a:noFill/>
        </p:spPr>
        <p:txBody>
          <a:bodyPr wrap="square">
            <a:spAutoFit/>
          </a:bodyPr>
          <a:lstStyle/>
          <a:p>
            <a:r>
              <a:rPr lang="en-US" dirty="0">
                <a:solidFill>
                  <a:srgbClr val="002060"/>
                </a:solidFill>
              </a:rPr>
              <a:t>Mean Shift</a:t>
            </a:r>
          </a:p>
        </p:txBody>
      </p:sp>
    </p:spTree>
    <p:extLst>
      <p:ext uri="{BB962C8B-B14F-4D97-AF65-F5344CB8AC3E}">
        <p14:creationId xmlns:p14="http://schemas.microsoft.com/office/powerpoint/2010/main" val="3949652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3E98CF-A7D4-4A72-872F-E8DC4ECD2F91}"/>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Τιμές εισόδου</a:t>
            </a:r>
            <a:endParaRPr lang="en-US" sz="4000" dirty="0">
              <a:solidFill>
                <a:srgbClr val="FFFFFF"/>
              </a:solidFill>
            </a:endParaRPr>
          </a:p>
        </p:txBody>
      </p:sp>
      <p:pic>
        <p:nvPicPr>
          <p:cNvPr id="7" name="Picture 6">
            <a:extLst>
              <a:ext uri="{FF2B5EF4-FFF2-40B4-BE49-F238E27FC236}">
                <a16:creationId xmlns:a16="http://schemas.microsoft.com/office/drawing/2014/main" id="{9B184025-A8E4-4F75-865E-D91D6273F5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3143" y="2365286"/>
            <a:ext cx="8345714" cy="4492714"/>
          </a:xfrm>
          <a:prstGeom prst="rect">
            <a:avLst/>
          </a:prstGeom>
        </p:spPr>
      </p:pic>
    </p:spTree>
    <p:extLst>
      <p:ext uri="{BB962C8B-B14F-4D97-AF65-F5344CB8AC3E}">
        <p14:creationId xmlns:p14="http://schemas.microsoft.com/office/powerpoint/2010/main" val="691172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k-means segmentation</a:t>
            </a:r>
          </a:p>
        </p:txBody>
      </p:sp>
      <p:pic>
        <p:nvPicPr>
          <p:cNvPr id="6" name="Picture 4">
            <a:extLst>
              <a:ext uri="{FF2B5EF4-FFF2-40B4-BE49-F238E27FC236}">
                <a16:creationId xmlns:a16="http://schemas.microsoft.com/office/drawing/2014/main" id="{EFE7A744-9F9E-4695-850B-A771CB54F19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875" t="17188" r="25000" b="50126"/>
          <a:stretch/>
        </p:blipFill>
        <p:spPr bwMode="auto">
          <a:xfrm>
            <a:off x="1179226" y="2532483"/>
            <a:ext cx="9833548" cy="351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A1FBF1A8-B305-4D4D-80F3-B128B1AF6E48}"/>
              </a:ext>
            </a:extLst>
          </p:cNvPr>
          <p:cNvSpPr txBox="1">
            <a:spLocks noChangeArrowheads="1"/>
          </p:cNvSpPr>
          <p:nvPr/>
        </p:nvSpPr>
        <p:spPr bwMode="auto">
          <a:xfrm>
            <a:off x="4594073" y="6244758"/>
            <a:ext cx="300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dirty="0">
                <a:solidFill>
                  <a:srgbClr val="003366"/>
                </a:solidFill>
              </a:rPr>
              <a:t>K-means clustering of color.</a:t>
            </a:r>
          </a:p>
        </p:txBody>
      </p:sp>
    </p:spTree>
    <p:extLst>
      <p:ext uri="{BB962C8B-B14F-4D97-AF65-F5344CB8AC3E}">
        <p14:creationId xmlns:p14="http://schemas.microsoft.com/office/powerpoint/2010/main" val="1334702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k-means segmentation</a:t>
            </a:r>
          </a:p>
        </p:txBody>
      </p:sp>
      <p:pic>
        <p:nvPicPr>
          <p:cNvPr id="6" name="Picture 4">
            <a:extLst>
              <a:ext uri="{FF2B5EF4-FFF2-40B4-BE49-F238E27FC236}">
                <a16:creationId xmlns:a16="http://schemas.microsoft.com/office/drawing/2014/main" id="{BAD0859C-0DA3-4EDB-AF56-21D2343998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8" t="16895" r="23750" b="49822"/>
          <a:stretch/>
        </p:blipFill>
        <p:spPr bwMode="auto">
          <a:xfrm>
            <a:off x="1172474" y="2529347"/>
            <a:ext cx="9840300" cy="350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a:extLst>
              <a:ext uri="{FF2B5EF4-FFF2-40B4-BE49-F238E27FC236}">
                <a16:creationId xmlns:a16="http://schemas.microsoft.com/office/drawing/2014/main" id="{F48CA87D-3299-4A9D-8657-894FFED85ACD}"/>
              </a:ext>
            </a:extLst>
          </p:cNvPr>
          <p:cNvSpPr txBox="1">
            <a:spLocks noChangeArrowheads="1"/>
          </p:cNvSpPr>
          <p:nvPr/>
        </p:nvSpPr>
        <p:spPr bwMode="auto">
          <a:xfrm>
            <a:off x="4590849" y="6077946"/>
            <a:ext cx="300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dirty="0">
                <a:solidFill>
                  <a:srgbClr val="003366"/>
                </a:solidFill>
              </a:rPr>
              <a:t>K-means clustering of color.</a:t>
            </a:r>
          </a:p>
        </p:txBody>
      </p:sp>
    </p:spTree>
    <p:extLst>
      <p:ext uri="{BB962C8B-B14F-4D97-AF65-F5344CB8AC3E}">
        <p14:creationId xmlns:p14="http://schemas.microsoft.com/office/powerpoint/2010/main" val="3933596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Εκτός από χρώμα, τι άλλο έχω;</a:t>
            </a:r>
            <a:endParaRPr lang="en-US" sz="4000" dirty="0">
              <a:solidFill>
                <a:srgbClr val="FFFFFF"/>
              </a:solidFill>
            </a:endParaRPr>
          </a:p>
        </p:txBody>
      </p:sp>
      <p:pic>
        <p:nvPicPr>
          <p:cNvPr id="6" name="Picture 4">
            <a:extLst>
              <a:ext uri="{FF2B5EF4-FFF2-40B4-BE49-F238E27FC236}">
                <a16:creationId xmlns:a16="http://schemas.microsoft.com/office/drawing/2014/main" id="{F182C17C-C157-4037-8D61-77673EE38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731" y="2949189"/>
            <a:ext cx="1709737"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ABB57497-736E-43FB-A0EF-11E6AF5B2CE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418" y="2949189"/>
            <a:ext cx="1709738"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78B241FC-2C14-4912-9FEB-77F90802E85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081" y="2949189"/>
            <a:ext cx="1709737"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a:extLst>
              <a:ext uri="{FF2B5EF4-FFF2-40B4-BE49-F238E27FC236}">
                <a16:creationId xmlns:a16="http://schemas.microsoft.com/office/drawing/2014/main" id="{392A6393-158E-4E69-8C37-72301AAFB8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131" y="4173152"/>
            <a:ext cx="170973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a:extLst>
              <a:ext uri="{FF2B5EF4-FFF2-40B4-BE49-F238E27FC236}">
                <a16:creationId xmlns:a16="http://schemas.microsoft.com/office/drawing/2014/main" id="{4449DE21-7492-4C6D-AB36-50625D87C4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1131" y="4173152"/>
            <a:ext cx="170973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a:extLst>
              <a:ext uri="{FF2B5EF4-FFF2-40B4-BE49-F238E27FC236}">
                <a16:creationId xmlns:a16="http://schemas.microsoft.com/office/drawing/2014/main" id="{D47D3F40-DCB2-4225-8714-3336DD4222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6131" y="4173152"/>
            <a:ext cx="170973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78C180C9-AB46-499E-8DFE-78AB1558BD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6131" y="5390764"/>
            <a:ext cx="170973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a:extLst>
              <a:ext uri="{FF2B5EF4-FFF2-40B4-BE49-F238E27FC236}">
                <a16:creationId xmlns:a16="http://schemas.microsoft.com/office/drawing/2014/main" id="{2C09D948-DD64-466E-B7CE-2BBDADEDC6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1131" y="5390764"/>
            <a:ext cx="170973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a:extLst>
              <a:ext uri="{FF2B5EF4-FFF2-40B4-BE49-F238E27FC236}">
                <a16:creationId xmlns:a16="http://schemas.microsoft.com/office/drawing/2014/main" id="{D42DD215-2A29-43BC-811A-0E739B298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6131" y="5390764"/>
            <a:ext cx="170973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3">
            <a:extLst>
              <a:ext uri="{FF2B5EF4-FFF2-40B4-BE49-F238E27FC236}">
                <a16:creationId xmlns:a16="http://schemas.microsoft.com/office/drawing/2014/main" id="{D62492C1-4513-4135-A15A-981F447D9649}"/>
              </a:ext>
            </a:extLst>
          </p:cNvPr>
          <p:cNvSpPr txBox="1">
            <a:spLocks noChangeArrowheads="1"/>
          </p:cNvSpPr>
          <p:nvPr/>
        </p:nvSpPr>
        <p:spPr bwMode="auto">
          <a:xfrm>
            <a:off x="3239293" y="2517389"/>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dirty="0">
                <a:solidFill>
                  <a:srgbClr val="003366"/>
                </a:solidFill>
                <a:ea typeface="SimSun" pitchFamily="2" charset="-122"/>
              </a:rPr>
              <a:t>Original Images</a:t>
            </a:r>
          </a:p>
        </p:txBody>
      </p:sp>
      <p:sp>
        <p:nvSpPr>
          <p:cNvPr id="18" name="Text Box 14">
            <a:extLst>
              <a:ext uri="{FF2B5EF4-FFF2-40B4-BE49-F238E27FC236}">
                <a16:creationId xmlns:a16="http://schemas.microsoft.com/office/drawing/2014/main" id="{D6F63F98-7967-49E9-87AE-431D24D2048B}"/>
              </a:ext>
            </a:extLst>
          </p:cNvPr>
          <p:cNvSpPr txBox="1">
            <a:spLocks noChangeArrowheads="1"/>
          </p:cNvSpPr>
          <p:nvPr/>
        </p:nvSpPr>
        <p:spPr bwMode="auto">
          <a:xfrm>
            <a:off x="5255418" y="2517389"/>
            <a:ext cx="1647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solidFill>
                  <a:srgbClr val="003366"/>
                </a:solidFill>
                <a:ea typeface="SimSun" pitchFamily="2" charset="-122"/>
              </a:rPr>
              <a:t>Color Regions</a:t>
            </a:r>
          </a:p>
        </p:txBody>
      </p:sp>
      <p:sp>
        <p:nvSpPr>
          <p:cNvPr id="19" name="Text Box 15">
            <a:extLst>
              <a:ext uri="{FF2B5EF4-FFF2-40B4-BE49-F238E27FC236}">
                <a16:creationId xmlns:a16="http://schemas.microsoft.com/office/drawing/2014/main" id="{A08E8A65-002B-44FA-8F71-344659B2F332}"/>
              </a:ext>
            </a:extLst>
          </p:cNvPr>
          <p:cNvSpPr txBox="1">
            <a:spLocks noChangeArrowheads="1"/>
          </p:cNvSpPr>
          <p:nvPr/>
        </p:nvSpPr>
        <p:spPr bwMode="auto">
          <a:xfrm>
            <a:off x="7033418" y="2526914"/>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solidFill>
                  <a:srgbClr val="003366"/>
                </a:solidFill>
                <a:ea typeface="SimSun" pitchFamily="2" charset="-122"/>
              </a:rPr>
              <a:t>Texture Regions</a:t>
            </a:r>
          </a:p>
        </p:txBody>
      </p:sp>
    </p:spTree>
    <p:extLst>
      <p:ext uri="{BB962C8B-B14F-4D97-AF65-F5344CB8AC3E}">
        <p14:creationId xmlns:p14="http://schemas.microsoft.com/office/powerpoint/2010/main" val="483027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 και -</a:t>
            </a:r>
            <a:endParaRPr lang="en-US" sz="4000" dirty="0">
              <a:solidFill>
                <a:srgbClr val="FFFFFF"/>
              </a:solidFill>
            </a:endParaRPr>
          </a:p>
        </p:txBody>
      </p:sp>
      <p:sp>
        <p:nvSpPr>
          <p:cNvPr id="9" name="Content Placeholder 6">
            <a:extLst>
              <a:ext uri="{FF2B5EF4-FFF2-40B4-BE49-F238E27FC236}">
                <a16:creationId xmlns:a16="http://schemas.microsoft.com/office/drawing/2014/main" id="{B9989B38-1129-448D-817F-B23CCEE7408C}"/>
              </a:ext>
            </a:extLst>
          </p:cNvPr>
          <p:cNvSpPr>
            <a:spLocks noGrp="1"/>
          </p:cNvSpPr>
          <p:nvPr>
            <p:ph sz="half" idx="1"/>
          </p:nvPr>
        </p:nvSpPr>
        <p:spPr>
          <a:xfrm>
            <a:off x="1708612" y="2717393"/>
            <a:ext cx="4171950" cy="4140607"/>
          </a:xfrm>
        </p:spPr>
        <p:txBody>
          <a:bodyPr/>
          <a:lstStyle/>
          <a:p>
            <a:r>
              <a:rPr lang="en-US" dirty="0"/>
              <a:t>Pros:</a:t>
            </a:r>
          </a:p>
          <a:p>
            <a:pPr lvl="1"/>
            <a:r>
              <a:rPr lang="en-US" dirty="0"/>
              <a:t>Simple, fast to compute</a:t>
            </a:r>
          </a:p>
          <a:p>
            <a:pPr lvl="1"/>
            <a:r>
              <a:rPr lang="en-US" dirty="0"/>
              <a:t>Converges to local minimum of within-cluster squared error</a:t>
            </a:r>
          </a:p>
          <a:p>
            <a:r>
              <a:rPr lang="en-US" dirty="0"/>
              <a:t>Cons:</a:t>
            </a:r>
          </a:p>
          <a:p>
            <a:pPr lvl="1"/>
            <a:r>
              <a:rPr lang="en-US" dirty="0"/>
              <a:t>Setting K?</a:t>
            </a:r>
          </a:p>
          <a:p>
            <a:pPr lvl="1"/>
            <a:r>
              <a:rPr lang="en-US" dirty="0"/>
              <a:t>Sensitive to initial centers</a:t>
            </a:r>
          </a:p>
          <a:p>
            <a:pPr lvl="1"/>
            <a:r>
              <a:rPr lang="en-US" dirty="0"/>
              <a:t>Sensitive to outliers</a:t>
            </a:r>
          </a:p>
          <a:p>
            <a:pPr lvl="1"/>
            <a:r>
              <a:rPr lang="en-US" dirty="0"/>
              <a:t>Detects spherical clusters</a:t>
            </a:r>
          </a:p>
          <a:p>
            <a:endParaRPr lang="en-US" dirty="0"/>
          </a:p>
        </p:txBody>
      </p:sp>
      <p:pic>
        <p:nvPicPr>
          <p:cNvPr id="11" name="Picture 4">
            <a:extLst>
              <a:ext uri="{FF2B5EF4-FFF2-40B4-BE49-F238E27FC236}">
                <a16:creationId xmlns:a16="http://schemas.microsoft.com/office/drawing/2014/main" id="{AC4E6BD1-F818-4893-9F5A-539127856DA8}"/>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6866" t="45294" r="16876" b="11569"/>
          <a:stretch>
            <a:fillRect/>
          </a:stretch>
        </p:blipFill>
        <p:spPr bwMode="auto">
          <a:xfrm>
            <a:off x="8392098" y="4995862"/>
            <a:ext cx="16795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8CF0A182-0D71-4FD5-9343-86AD945C4E13}"/>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8001" t="45294" r="57652" b="11569"/>
          <a:stretch>
            <a:fillRect/>
          </a:stretch>
        </p:blipFill>
        <p:spPr bwMode="auto">
          <a:xfrm>
            <a:off x="6456935" y="4995862"/>
            <a:ext cx="155733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A161314D-18C2-465B-BFDB-7BBE0B7C937D}"/>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18233" t="35098" r="18233" b="7648"/>
          <a:stretch>
            <a:fillRect/>
          </a:stretch>
        </p:blipFill>
        <p:spPr bwMode="auto">
          <a:xfrm>
            <a:off x="6456935" y="2393960"/>
            <a:ext cx="3900487"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4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Υπάρχουν παραλλαγές;</a:t>
            </a:r>
            <a:endParaRPr lang="en-US" sz="4000" dirty="0">
              <a:solidFill>
                <a:srgbClr val="FFFFFF"/>
              </a:solidFill>
            </a:endParaRPr>
          </a:p>
        </p:txBody>
      </p:sp>
      <p:sp>
        <p:nvSpPr>
          <p:cNvPr id="6" name="Rectangle 3">
            <a:extLst>
              <a:ext uri="{FF2B5EF4-FFF2-40B4-BE49-F238E27FC236}">
                <a16:creationId xmlns:a16="http://schemas.microsoft.com/office/drawing/2014/main" id="{311FDBAB-E471-4B3C-AD2F-5FDBC8158DCB}"/>
              </a:ext>
            </a:extLst>
          </p:cNvPr>
          <p:cNvSpPr>
            <a:spLocks noGrp="1" noChangeArrowheads="1"/>
          </p:cNvSpPr>
          <p:nvPr>
            <p:ph idx="1"/>
          </p:nvPr>
        </p:nvSpPr>
        <p:spPr>
          <a:xfrm>
            <a:off x="1179513" y="2753935"/>
            <a:ext cx="10210382" cy="3566653"/>
          </a:xfrm>
        </p:spPr>
        <p:txBody>
          <a:bodyPr>
            <a:normAutofit/>
          </a:bodyPr>
          <a:lstStyle/>
          <a:p>
            <a:pPr eaLnBrk="1" hangingPunct="1"/>
            <a:r>
              <a:rPr lang="en-US" dirty="0"/>
              <a:t>K-means variants:</a:t>
            </a:r>
          </a:p>
          <a:p>
            <a:pPr lvl="1" eaLnBrk="1" hangingPunct="1"/>
            <a:r>
              <a:rPr lang="en-US" dirty="0"/>
              <a:t>Different ways to initialize the means.</a:t>
            </a:r>
          </a:p>
          <a:p>
            <a:pPr lvl="1" eaLnBrk="1" hangingPunct="1"/>
            <a:r>
              <a:rPr lang="en-US" dirty="0"/>
              <a:t>Different stopping criteria.</a:t>
            </a:r>
          </a:p>
          <a:p>
            <a:pPr lvl="1" eaLnBrk="1" hangingPunct="1"/>
            <a:r>
              <a:rPr lang="en-US" dirty="0"/>
              <a:t>Dynamic methods for determining the right number of clusters (K) for a given image.</a:t>
            </a:r>
          </a:p>
          <a:p>
            <a:pPr eaLnBrk="1" hangingPunct="1"/>
            <a:r>
              <a:rPr lang="en-US" dirty="0"/>
              <a:t>Problem: histogram-based and clustering-based segmentation using color/texture/etc. can produce messy/noisy regions. (Why?)</a:t>
            </a:r>
          </a:p>
          <a:p>
            <a:pPr eaLnBrk="1" hangingPunct="1"/>
            <a:r>
              <a:rPr lang="en-US" dirty="0"/>
              <a:t>How can these be fixed?</a:t>
            </a:r>
          </a:p>
        </p:txBody>
      </p:sp>
    </p:spTree>
    <p:extLst>
      <p:ext uri="{BB962C8B-B14F-4D97-AF65-F5344CB8AC3E}">
        <p14:creationId xmlns:p14="http://schemas.microsoft.com/office/powerpoint/2010/main" val="96197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A652BF-6C52-4980-AACC-A03162CAE39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Mean shift algorithm</a:t>
            </a:r>
          </a:p>
        </p:txBody>
      </p:sp>
      <p:sp>
        <p:nvSpPr>
          <p:cNvPr id="3" name="Content Placeholder 2">
            <a:extLst>
              <a:ext uri="{FF2B5EF4-FFF2-40B4-BE49-F238E27FC236}">
                <a16:creationId xmlns:a16="http://schemas.microsoft.com/office/drawing/2014/main" id="{75C0F960-C55C-4B3D-8711-09F722BD3D48}"/>
              </a:ext>
            </a:extLst>
          </p:cNvPr>
          <p:cNvSpPr>
            <a:spLocks noGrp="1"/>
          </p:cNvSpPr>
          <p:nvPr>
            <p:ph idx="1"/>
          </p:nvPr>
        </p:nvSpPr>
        <p:spPr>
          <a:xfrm>
            <a:off x="1179226" y="2557244"/>
            <a:ext cx="9833548" cy="487646"/>
          </a:xfrm>
        </p:spPr>
        <p:txBody>
          <a:bodyPr>
            <a:normAutofit/>
          </a:bodyPr>
          <a:lstStyle/>
          <a:p>
            <a:r>
              <a:rPr lang="en-US" sz="2000" dirty="0">
                <a:solidFill>
                  <a:srgbClr val="000000"/>
                </a:solidFill>
              </a:rPr>
              <a:t>The mean shift algorithm seeks modes or local maxima of density in the feature space.</a:t>
            </a:r>
          </a:p>
        </p:txBody>
      </p:sp>
      <p:pic>
        <p:nvPicPr>
          <p:cNvPr id="6" name="Picture 6">
            <a:extLst>
              <a:ext uri="{FF2B5EF4-FFF2-40B4-BE49-F238E27FC236}">
                <a16:creationId xmlns:a16="http://schemas.microsoft.com/office/drawing/2014/main" id="{F7B7176C-5788-49E6-8387-02B417E0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559"/>
          <a:stretch>
            <a:fillRect/>
          </a:stretch>
        </p:blipFill>
        <p:spPr bwMode="auto">
          <a:xfrm>
            <a:off x="1364160" y="2911604"/>
            <a:ext cx="9648613" cy="35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65F02DF-B40D-4719-ACCA-9717222F066C}"/>
              </a:ext>
            </a:extLst>
          </p:cNvPr>
          <p:cNvSpPr txBox="1">
            <a:spLocks noChangeArrowheads="1"/>
          </p:cNvSpPr>
          <p:nvPr/>
        </p:nvSpPr>
        <p:spPr bwMode="auto">
          <a:xfrm>
            <a:off x="2901449" y="6339342"/>
            <a:ext cx="198414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dirty="0">
                <a:solidFill>
                  <a:srgbClr val="003366"/>
                </a:solidFill>
                <a:latin typeface="Arial" charset="0"/>
                <a:cs typeface="Arial" charset="0"/>
              </a:rPr>
              <a:t>Image</a:t>
            </a:r>
          </a:p>
        </p:txBody>
      </p:sp>
      <p:sp>
        <p:nvSpPr>
          <p:cNvPr id="9" name="TextBox 7">
            <a:extLst>
              <a:ext uri="{FF2B5EF4-FFF2-40B4-BE49-F238E27FC236}">
                <a16:creationId xmlns:a16="http://schemas.microsoft.com/office/drawing/2014/main" id="{CF8FDAF1-8588-490B-AD0F-B19D582EFC20}"/>
              </a:ext>
            </a:extLst>
          </p:cNvPr>
          <p:cNvSpPr txBox="1">
            <a:spLocks noChangeArrowheads="1"/>
          </p:cNvSpPr>
          <p:nvPr/>
        </p:nvSpPr>
        <p:spPr bwMode="auto">
          <a:xfrm>
            <a:off x="6005512" y="6418476"/>
            <a:ext cx="5554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sz="2000" dirty="0">
                <a:solidFill>
                  <a:srgbClr val="003366"/>
                </a:solidFill>
                <a:latin typeface="Arial" charset="0"/>
                <a:cs typeface="Arial" charset="0"/>
              </a:rPr>
              <a:t>Feature space (L*u*v* color values)</a:t>
            </a:r>
          </a:p>
        </p:txBody>
      </p:sp>
    </p:spTree>
    <p:extLst>
      <p:ext uri="{BB962C8B-B14F-4D97-AF65-F5344CB8AC3E}">
        <p14:creationId xmlns:p14="http://schemas.microsoft.com/office/powerpoint/2010/main" val="687997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Mean shift algorithm</a:t>
            </a:r>
          </a:p>
        </p:txBody>
      </p:sp>
      <p:sp>
        <p:nvSpPr>
          <p:cNvPr id="2662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2662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266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A0F9621-8129-457E-8A09-A93DCD6B913D}" type="slidenum">
              <a:rPr lang="en-US" smtClean="0">
                <a:solidFill>
                  <a:srgbClr val="003366"/>
                </a:solidFill>
              </a:rPr>
              <a:pPr/>
              <a:t>38</a:t>
            </a:fld>
            <a:endParaRPr lang="en-US">
              <a:solidFill>
                <a:srgbClr val="003366"/>
              </a:solidFill>
            </a:endParaRPr>
          </a:p>
        </p:txBody>
      </p:sp>
      <p:sp>
        <p:nvSpPr>
          <p:cNvPr id="26630"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1"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2"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3"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4"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5"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6"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7"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8"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39"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0"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1"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2"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3"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4"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5"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6"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7"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8"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49"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0"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1"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2"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3"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4"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5"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6"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7"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8"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59"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0"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1"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2"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3"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4"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5"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6"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7"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8"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69"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0"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1"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2"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3"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4"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5"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6"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7"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8"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79"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0"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1"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2"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3"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4"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5"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6"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7"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8"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89"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0"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1"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2"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3"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4"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5"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6"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7"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8"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699"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0"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1"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2"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3"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4"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5"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6"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7"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8"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09"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0"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1"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2"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3"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4"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5"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6"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7"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8"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19"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20"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6721"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2" name="Group 96"/>
          <p:cNvGrpSpPr>
            <a:grpSpLocks/>
          </p:cNvGrpSpPr>
          <p:nvPr/>
        </p:nvGrpSpPr>
        <p:grpSpPr bwMode="auto">
          <a:xfrm>
            <a:off x="4037013" y="1885950"/>
            <a:ext cx="2819400" cy="2895600"/>
            <a:chOff x="3744" y="4464"/>
            <a:chExt cx="1776" cy="1824"/>
          </a:xfrm>
        </p:grpSpPr>
        <p:sp>
          <p:nvSpPr>
            <p:cNvPr id="26734"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26735" name="Group 98"/>
            <p:cNvGrpSpPr>
              <a:grpSpLocks/>
            </p:cNvGrpSpPr>
            <p:nvPr/>
          </p:nvGrpSpPr>
          <p:grpSpPr bwMode="auto">
            <a:xfrm>
              <a:off x="4491" y="5231"/>
              <a:ext cx="288" cy="288"/>
              <a:chOff x="4486" y="3484"/>
              <a:chExt cx="288" cy="288"/>
            </a:xfrm>
          </p:grpSpPr>
          <p:sp>
            <p:nvSpPr>
              <p:cNvPr id="26736"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6737"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8"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02"/>
          <p:cNvGrpSpPr>
            <a:grpSpLocks/>
          </p:cNvGrpSpPr>
          <p:nvPr/>
        </p:nvGrpSpPr>
        <p:grpSpPr bwMode="auto">
          <a:xfrm>
            <a:off x="5789613" y="3257550"/>
            <a:ext cx="457200" cy="457200"/>
            <a:chOff x="4486" y="3484"/>
            <a:chExt cx="288" cy="288"/>
          </a:xfrm>
        </p:grpSpPr>
        <p:sp>
          <p:nvSpPr>
            <p:cNvPr id="26731" name="Oval 103"/>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6732" name="Line 104"/>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3" name="Line 105"/>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AutoShape 106"/>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110" name="Freeform 107"/>
          <p:cNvSpPr>
            <a:spLocks/>
          </p:cNvSpPr>
          <p:nvPr/>
        </p:nvSpPr>
        <p:spPr bwMode="auto">
          <a:xfrm>
            <a:off x="6756401" y="1804988"/>
            <a:ext cx="2170113" cy="1014412"/>
          </a:xfrm>
          <a:custGeom>
            <a:avLst/>
            <a:gdLst>
              <a:gd name="T0" fmla="*/ 2147483647 w 1367"/>
              <a:gd name="T1" fmla="*/ 2147483647 h 639"/>
              <a:gd name="T2" fmla="*/ 2147483647 w 1367"/>
              <a:gd name="T3" fmla="*/ 2147483647 h 639"/>
              <a:gd name="T4" fmla="*/ 2147483647 w 1367"/>
              <a:gd name="T5" fmla="*/ 2147483647 h 639"/>
              <a:gd name="T6" fmla="*/ 2147483647 w 1367"/>
              <a:gd name="T7" fmla="*/ 2147483647 h 639"/>
              <a:gd name="T8" fmla="*/ 2147483647 w 1367"/>
              <a:gd name="T9" fmla="*/ 2147483647 h 639"/>
              <a:gd name="T10" fmla="*/ 2147483647 w 1367"/>
              <a:gd name="T11" fmla="*/ 2147483647 h 639"/>
              <a:gd name="T12" fmla="*/ 2147483647 w 1367"/>
              <a:gd name="T13" fmla="*/ 2147483647 h 639"/>
              <a:gd name="T14" fmla="*/ 2147483647 w 1367"/>
              <a:gd name="T15" fmla="*/ 2147483647 h 639"/>
              <a:gd name="T16" fmla="*/ 2147483647 w 1367"/>
              <a:gd name="T17" fmla="*/ 2147483647 h 639"/>
              <a:gd name="T18" fmla="*/ 2147483647 w 1367"/>
              <a:gd name="T19" fmla="*/ 2147483647 h 639"/>
              <a:gd name="T20" fmla="*/ 2147483647 w 1367"/>
              <a:gd name="T21" fmla="*/ 2147483647 h 639"/>
              <a:gd name="T22" fmla="*/ 2147483647 w 1367"/>
              <a:gd name="T23" fmla="*/ 2147483647 h 639"/>
              <a:gd name="T24" fmla="*/ 2147483647 w 1367"/>
              <a:gd name="T25" fmla="*/ 2147483647 h 639"/>
              <a:gd name="T26" fmla="*/ 2147483647 w 1367"/>
              <a:gd name="T27" fmla="*/ 2147483647 h 639"/>
              <a:gd name="T28" fmla="*/ 2147483647 w 1367"/>
              <a:gd name="T29" fmla="*/ 2147483647 h 639"/>
              <a:gd name="T30" fmla="*/ 2147483647 w 1367"/>
              <a:gd name="T31" fmla="*/ 2147483647 h 639"/>
              <a:gd name="T32" fmla="*/ 2147483647 w 1367"/>
              <a:gd name="T33" fmla="*/ 2147483647 h 639"/>
              <a:gd name="T34" fmla="*/ 2147483647 w 1367"/>
              <a:gd name="T35" fmla="*/ 2147483647 h 639"/>
              <a:gd name="T36" fmla="*/ 2147483647 w 1367"/>
              <a:gd name="T37" fmla="*/ 2147483647 h 639"/>
              <a:gd name="T38" fmla="*/ 2147483647 w 1367"/>
              <a:gd name="T39" fmla="*/ 2147483647 h 639"/>
              <a:gd name="T40" fmla="*/ 0 w 1367"/>
              <a:gd name="T41" fmla="*/ 2147483647 h 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7"/>
              <a:gd name="T64" fmla="*/ 0 h 639"/>
              <a:gd name="T65" fmla="*/ 1367 w 1367"/>
              <a:gd name="T66" fmla="*/ 639 h 6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a:solidFill>
              <a:srgbClr val="00CCFF"/>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AutoShape 108"/>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112" name="Freeform 109"/>
          <p:cNvSpPr>
            <a:spLocks/>
          </p:cNvSpPr>
          <p:nvPr/>
        </p:nvSpPr>
        <p:spPr bwMode="auto">
          <a:xfrm>
            <a:off x="6091238" y="2465389"/>
            <a:ext cx="2824162" cy="930275"/>
          </a:xfrm>
          <a:custGeom>
            <a:avLst/>
            <a:gdLst>
              <a:gd name="T0" fmla="*/ 2147483647 w 1779"/>
              <a:gd name="T1" fmla="*/ 2147483647 h 586"/>
              <a:gd name="T2" fmla="*/ 2147483647 w 1779"/>
              <a:gd name="T3" fmla="*/ 2147483647 h 586"/>
              <a:gd name="T4" fmla="*/ 2147483647 w 1779"/>
              <a:gd name="T5" fmla="*/ 0 h 586"/>
              <a:gd name="T6" fmla="*/ 2147483647 w 1779"/>
              <a:gd name="T7" fmla="*/ 2147483647 h 586"/>
              <a:gd name="T8" fmla="*/ 2147483647 w 1779"/>
              <a:gd name="T9" fmla="*/ 2147483647 h 586"/>
              <a:gd name="T10" fmla="*/ 2147483647 w 1779"/>
              <a:gd name="T11" fmla="*/ 2147483647 h 586"/>
              <a:gd name="T12" fmla="*/ 2147483647 w 1779"/>
              <a:gd name="T13" fmla="*/ 2147483647 h 586"/>
              <a:gd name="T14" fmla="*/ 2147483647 w 1779"/>
              <a:gd name="T15" fmla="*/ 2147483647 h 586"/>
              <a:gd name="T16" fmla="*/ 2147483647 w 1779"/>
              <a:gd name="T17" fmla="*/ 2147483647 h 586"/>
              <a:gd name="T18" fmla="*/ 2147483647 w 1779"/>
              <a:gd name="T19" fmla="*/ 2147483647 h 586"/>
              <a:gd name="T20" fmla="*/ 2147483647 w 1779"/>
              <a:gd name="T21" fmla="*/ 2147483647 h 586"/>
              <a:gd name="T22" fmla="*/ 2147483647 w 1779"/>
              <a:gd name="T23" fmla="*/ 2147483647 h 586"/>
              <a:gd name="T24" fmla="*/ 2147483647 w 1779"/>
              <a:gd name="T25" fmla="*/ 2147483647 h 586"/>
              <a:gd name="T26" fmla="*/ 2147483647 w 1779"/>
              <a:gd name="T27" fmla="*/ 2147483647 h 586"/>
              <a:gd name="T28" fmla="*/ 2147483647 w 1779"/>
              <a:gd name="T29" fmla="*/ 2147483647 h 586"/>
              <a:gd name="T30" fmla="*/ 2147483647 w 1779"/>
              <a:gd name="T31" fmla="*/ 2147483647 h 586"/>
              <a:gd name="T32" fmla="*/ 2147483647 w 1779"/>
              <a:gd name="T33" fmla="*/ 2147483647 h 586"/>
              <a:gd name="T34" fmla="*/ 2147483647 w 1779"/>
              <a:gd name="T35" fmla="*/ 2147483647 h 5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9"/>
              <a:gd name="T55" fmla="*/ 0 h 586"/>
              <a:gd name="T56" fmla="*/ 1779 w 1779"/>
              <a:gd name="T57" fmla="*/ 586 h 5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a:solidFill>
              <a:srgbClr val="FF9900"/>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AutoShape 110"/>
          <p:cNvSpPr>
            <a:spLocks noChangeArrowheads="1"/>
          </p:cNvSpPr>
          <p:nvPr/>
        </p:nvSpPr>
        <p:spPr bwMode="auto">
          <a:xfrm rot="880212">
            <a:off x="5443538" y="3330575"/>
            <a:ext cx="609600" cy="152400"/>
          </a:xfrm>
          <a:prstGeom prst="rightArrow">
            <a:avLst>
              <a:gd name="adj1" fmla="val 50000"/>
              <a:gd name="adj2" fmla="val 100000"/>
            </a:avLst>
          </a:prstGeom>
          <a:solidFill>
            <a:srgbClr val="FFFF00"/>
          </a:solidFill>
          <a:ln w="9525">
            <a:solidFill>
              <a:schemeClr val="tx1"/>
            </a:solidFill>
            <a:miter lim="800000"/>
            <a:headEnd/>
            <a:tailEnd/>
          </a:ln>
        </p:spPr>
        <p:txBody>
          <a:bodyPr wrap="none" anchor="ctr"/>
          <a:lstStyle/>
          <a:p>
            <a:endParaRPr lang="en-US" sz="2400" b="1">
              <a:solidFill>
                <a:srgbClr val="000000"/>
              </a:solidFill>
              <a:cs typeface="Arial" charset="0"/>
            </a:endParaRPr>
          </a:p>
        </p:txBody>
      </p:sp>
      <p:sp>
        <p:nvSpPr>
          <p:cNvPr id="114" name="AutoShape 111"/>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sp>
        <p:nvSpPr>
          <p:cNvPr id="115" name="Freeform 112"/>
          <p:cNvSpPr>
            <a:spLocks/>
          </p:cNvSpPr>
          <p:nvPr/>
        </p:nvSpPr>
        <p:spPr bwMode="auto">
          <a:xfrm>
            <a:off x="5489575" y="3502026"/>
            <a:ext cx="3403600" cy="2632075"/>
          </a:xfrm>
          <a:custGeom>
            <a:avLst/>
            <a:gdLst>
              <a:gd name="T0" fmla="*/ 2147483647 w 2144"/>
              <a:gd name="T1" fmla="*/ 2147483647 h 1658"/>
              <a:gd name="T2" fmla="*/ 2147483647 w 2144"/>
              <a:gd name="T3" fmla="*/ 2147483647 h 1658"/>
              <a:gd name="T4" fmla="*/ 2147483647 w 2144"/>
              <a:gd name="T5" fmla="*/ 2147483647 h 1658"/>
              <a:gd name="T6" fmla="*/ 2147483647 w 2144"/>
              <a:gd name="T7" fmla="*/ 2147483647 h 1658"/>
              <a:gd name="T8" fmla="*/ 2147483647 w 2144"/>
              <a:gd name="T9" fmla="*/ 2147483647 h 1658"/>
              <a:gd name="T10" fmla="*/ 2147483647 w 2144"/>
              <a:gd name="T11" fmla="*/ 2147483647 h 1658"/>
              <a:gd name="T12" fmla="*/ 2147483647 w 2144"/>
              <a:gd name="T13" fmla="*/ 2147483647 h 1658"/>
              <a:gd name="T14" fmla="*/ 2147483647 w 2144"/>
              <a:gd name="T15" fmla="*/ 2147483647 h 1658"/>
              <a:gd name="T16" fmla="*/ 2147483647 w 2144"/>
              <a:gd name="T17" fmla="*/ 2147483647 h 1658"/>
              <a:gd name="T18" fmla="*/ 2147483647 w 2144"/>
              <a:gd name="T19" fmla="*/ 2147483647 h 1658"/>
              <a:gd name="T20" fmla="*/ 2147483647 w 2144"/>
              <a:gd name="T21" fmla="*/ 2147483647 h 1658"/>
              <a:gd name="T22" fmla="*/ 2147483647 w 2144"/>
              <a:gd name="T23" fmla="*/ 2147483647 h 1658"/>
              <a:gd name="T24" fmla="*/ 2147483647 w 2144"/>
              <a:gd name="T25" fmla="*/ 2147483647 h 1658"/>
              <a:gd name="T26" fmla="*/ 2147483647 w 2144"/>
              <a:gd name="T27" fmla="*/ 2147483647 h 1658"/>
              <a:gd name="T28" fmla="*/ 2147483647 w 2144"/>
              <a:gd name="T29" fmla="*/ 2147483647 h 1658"/>
              <a:gd name="T30" fmla="*/ 2147483647 w 2144"/>
              <a:gd name="T31" fmla="*/ 2147483647 h 1658"/>
              <a:gd name="T32" fmla="*/ 2147483647 w 2144"/>
              <a:gd name="T33" fmla="*/ 2147483647 h 1658"/>
              <a:gd name="T34" fmla="*/ 2147483647 w 2144"/>
              <a:gd name="T35" fmla="*/ 2147483647 h 1658"/>
              <a:gd name="T36" fmla="*/ 2147483647 w 2144"/>
              <a:gd name="T37" fmla="*/ 2147483647 h 1658"/>
              <a:gd name="T38" fmla="*/ 2147483647 w 2144"/>
              <a:gd name="T39" fmla="*/ 2147483647 h 1658"/>
              <a:gd name="T40" fmla="*/ 2147483647 w 2144"/>
              <a:gd name="T41" fmla="*/ 2147483647 h 1658"/>
              <a:gd name="T42" fmla="*/ 2147483647 w 2144"/>
              <a:gd name="T43" fmla="*/ 2147483647 h 1658"/>
              <a:gd name="T44" fmla="*/ 2147483647 w 2144"/>
              <a:gd name="T45" fmla="*/ 2147483647 h 1658"/>
              <a:gd name="T46" fmla="*/ 2147483647 w 2144"/>
              <a:gd name="T47" fmla="*/ 2147483647 h 1658"/>
              <a:gd name="T48" fmla="*/ 0 w 2144"/>
              <a:gd name="T49" fmla="*/ 2147483647 h 1658"/>
              <a:gd name="T50" fmla="*/ 2147483647 w 2144"/>
              <a:gd name="T51" fmla="*/ 2147483647 h 1658"/>
              <a:gd name="T52" fmla="*/ 2147483647 w 2144"/>
              <a:gd name="T53" fmla="*/ 2147483647 h 1658"/>
              <a:gd name="T54" fmla="*/ 2147483647 w 2144"/>
              <a:gd name="T55" fmla="*/ 0 h 16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44"/>
              <a:gd name="T85" fmla="*/ 0 h 1658"/>
              <a:gd name="T86" fmla="*/ 2144 w 2144"/>
              <a:gd name="T87" fmla="*/ 1658 h 16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a:solidFill>
              <a:schemeClr val="tx1"/>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wipe(up)">
                                      <p:cBhvr>
                                        <p:cTn id="14" dur="500"/>
                                        <p:tgtEl>
                                          <p:spTgt spid="110"/>
                                        </p:tgtEl>
                                      </p:cBhvr>
                                    </p:animEffect>
                                  </p:childTnLst>
                                </p:cTn>
                              </p:par>
                            </p:childTnLst>
                          </p:cTn>
                        </p:par>
                        <p:par>
                          <p:cTn id="15" fill="hold" nodeType="afterGroup">
                            <p:stCondLst>
                              <p:cond delay="1000"/>
                            </p:stCondLst>
                            <p:childTnLst>
                              <p:par>
                                <p:cTn id="16" presetID="1" presetClass="exit" presetSubtype="0" fill="hold" grpId="1" nodeType="afterEffect">
                                  <p:stCondLst>
                                    <p:cond delay="5000"/>
                                  </p:stCondLst>
                                  <p:childTnLst>
                                    <p:set>
                                      <p:cBhvr>
                                        <p:cTn id="17" dur="1" fill="hold">
                                          <p:stCondLst>
                                            <p:cond delay="0"/>
                                          </p:stCondLst>
                                        </p:cTn>
                                        <p:tgtEl>
                                          <p:spTgt spid="11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4*#ppt_w"/>
                                          </p:val>
                                        </p:tav>
                                        <p:tav tm="100000">
                                          <p:val>
                                            <p:strVal val="#ppt_w"/>
                                          </p:val>
                                        </p:tav>
                                      </p:tavLst>
                                    </p:anim>
                                    <p:anim calcmode="lin" valueType="num">
                                      <p:cBhvr>
                                        <p:cTn id="23" dur="500" fill="hold"/>
                                        <p:tgtEl>
                                          <p:spTgt spid="4"/>
                                        </p:tgtEl>
                                        <p:attrNameLst>
                                          <p:attrName>ppt_h</p:attrName>
                                        </p:attrNameLst>
                                      </p:cBhvr>
                                      <p:tavLst>
                                        <p:tav tm="0">
                                          <p:val>
                                            <p:strVal val="4*#ppt_h"/>
                                          </p:val>
                                        </p:tav>
                                        <p:tav tm="100000">
                                          <p:val>
                                            <p:strVal val="#ppt_h"/>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11"/>
                                        </p:tgtEl>
                                        <p:attrNameLst>
                                          <p:attrName>style.visibility</p:attrName>
                                        </p:attrNameLst>
                                      </p:cBhvr>
                                      <p:to>
                                        <p:strVal val="visible"/>
                                      </p:to>
                                    </p:se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wipe(up)">
                                      <p:cBhvr>
                                        <p:cTn id="29" dur="500"/>
                                        <p:tgtEl>
                                          <p:spTgt spid="112"/>
                                        </p:tgtEl>
                                      </p:cBhvr>
                                    </p:animEffect>
                                  </p:childTnLst>
                                </p:cTn>
                              </p:par>
                            </p:childTnLst>
                          </p:cTn>
                        </p:par>
                        <p:par>
                          <p:cTn id="30" fill="hold" nodeType="afterGroup">
                            <p:stCondLst>
                              <p:cond delay="1000"/>
                            </p:stCondLst>
                            <p:childTnLst>
                              <p:par>
                                <p:cTn id="31" presetID="1" presetClass="exit" presetSubtype="0" fill="hold" grpId="1" nodeType="afterEffect">
                                  <p:stCondLst>
                                    <p:cond delay="5000"/>
                                  </p:stCondLst>
                                  <p:childTnLst>
                                    <p:set>
                                      <p:cBhvr>
                                        <p:cTn id="32" dur="1" fill="hold">
                                          <p:stCondLst>
                                            <p:cond delay="0"/>
                                          </p:stCondLst>
                                        </p:cTn>
                                        <p:tgtEl>
                                          <p:spTgt spid="112"/>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wipe(left)">
                                      <p:cBhvr>
                                        <p:cTn id="37" dur="500"/>
                                        <p:tgtEl>
                                          <p:spTgt spid="1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1" nodeType="after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wipe(down)">
                                      <p:cBhvr>
                                        <p:cTn id="46" dur="500"/>
                                        <p:tgtEl>
                                          <p:spTgt spid="115"/>
                                        </p:tgtEl>
                                      </p:cBhvr>
                                    </p:animEffect>
                                  </p:childTnLst>
                                </p:cTn>
                              </p:par>
                            </p:childTnLst>
                          </p:cTn>
                        </p:par>
                        <p:par>
                          <p:cTn id="47" fill="hold" nodeType="afterGroup">
                            <p:stCondLst>
                              <p:cond delay="1000"/>
                            </p:stCondLst>
                            <p:childTnLst>
                              <p:par>
                                <p:cTn id="48" presetID="1" presetClass="exit" presetSubtype="0" fill="hold" grpId="1" nodeType="afterEffect">
                                  <p:stCondLst>
                                    <p:cond delay="3000"/>
                                  </p:stCondLst>
                                  <p:childTnLst>
                                    <p:set>
                                      <p:cBhvr>
                                        <p:cTn id="49"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0" grpId="1" animBg="1"/>
      <p:bldP spid="111" grpId="0" animBg="1"/>
      <p:bldP spid="112" grpId="0" animBg="1"/>
      <p:bldP spid="112" grpId="1" animBg="1"/>
      <p:bldP spid="113" grpId="0" animBg="1"/>
      <p:bldP spid="114" grpId="0" animBg="1"/>
      <p:bldP spid="114" grpId="1" animBg="1"/>
      <p:bldP spid="115" grpId="0" animBg="1"/>
      <p:bldP spid="1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Mean shift algorithm</a:t>
            </a:r>
          </a:p>
        </p:txBody>
      </p:sp>
      <p:sp>
        <p:nvSpPr>
          <p:cNvPr id="2765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2765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276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FE7FDF85-150E-4577-8D40-EE60D4CE46D1}" type="slidenum">
              <a:rPr lang="en-US" smtClean="0">
                <a:solidFill>
                  <a:srgbClr val="003366"/>
                </a:solidFill>
              </a:rPr>
              <a:pPr/>
              <a:t>39</a:t>
            </a:fld>
            <a:endParaRPr lang="en-US">
              <a:solidFill>
                <a:srgbClr val="003366"/>
              </a:solidFill>
            </a:endParaRPr>
          </a:p>
        </p:txBody>
      </p:sp>
      <p:sp>
        <p:nvSpPr>
          <p:cNvPr id="27654"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55"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56"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57"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58"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59"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0"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1"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2"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3"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4"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5"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6"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7"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8"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69"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0"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1"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2"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3"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4"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5"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6"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7"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8"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79"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0"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1"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2"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3"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4"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5"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6"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7"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8"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89"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0"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1"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2"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3"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4"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5"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6"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7"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8"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699"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0"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1"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2"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3"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4"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5"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6"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7"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8"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09"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0"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1"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2"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3"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4"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5"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6"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7"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8"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19"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0"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1"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2"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3"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4"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5"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6"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7"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8"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29"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0"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1"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2"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3"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4"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5"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6"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7"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8"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39"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0"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1"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2"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3"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4"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7745"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2" name="Group 96"/>
          <p:cNvGrpSpPr>
            <a:grpSpLocks/>
          </p:cNvGrpSpPr>
          <p:nvPr/>
        </p:nvGrpSpPr>
        <p:grpSpPr bwMode="auto">
          <a:xfrm>
            <a:off x="4037013" y="1885950"/>
            <a:ext cx="2819400" cy="2895600"/>
            <a:chOff x="3744" y="4464"/>
            <a:chExt cx="1776" cy="1824"/>
          </a:xfrm>
        </p:grpSpPr>
        <p:sp>
          <p:nvSpPr>
            <p:cNvPr id="27754"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27755" name="Group 98"/>
            <p:cNvGrpSpPr>
              <a:grpSpLocks/>
            </p:cNvGrpSpPr>
            <p:nvPr/>
          </p:nvGrpSpPr>
          <p:grpSpPr bwMode="auto">
            <a:xfrm>
              <a:off x="4491" y="5231"/>
              <a:ext cx="288" cy="288"/>
              <a:chOff x="4486" y="3484"/>
              <a:chExt cx="288" cy="288"/>
            </a:xfrm>
          </p:grpSpPr>
          <p:sp>
            <p:nvSpPr>
              <p:cNvPr id="27756"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7757"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8"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02"/>
          <p:cNvGrpSpPr>
            <a:grpSpLocks/>
          </p:cNvGrpSpPr>
          <p:nvPr/>
        </p:nvGrpSpPr>
        <p:grpSpPr bwMode="auto">
          <a:xfrm>
            <a:off x="5789613" y="3257550"/>
            <a:ext cx="457200" cy="457200"/>
            <a:chOff x="4486" y="3484"/>
            <a:chExt cx="288" cy="288"/>
          </a:xfrm>
        </p:grpSpPr>
        <p:sp>
          <p:nvSpPr>
            <p:cNvPr id="27751" name="Oval 103"/>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7752" name="Line 104"/>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3" name="Line 105"/>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48" name="AutoShape 106"/>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27749" name="AutoShape 107"/>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27750" name="AutoShape 108"/>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2"/>
                                        </p:tgtEl>
                                        <p:attrNameLst>
                                          <p:attrName>ppt_x</p:attrName>
                                          <p:attrName>ppt_y</p:attrName>
                                        </p:attrNameLst>
                                      </p:cBhvr>
                                      <p:rCtr x="291700" y="11100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835418-7CBF-41A3-81E9-DB5B49176221}"/>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Στην  πράξη</a:t>
            </a:r>
            <a:endParaRPr lang="en-US" sz="4000" dirty="0">
              <a:solidFill>
                <a:srgbClr val="FFFFFF"/>
              </a:solidFill>
            </a:endParaRPr>
          </a:p>
        </p:txBody>
      </p:sp>
      <p:pic>
        <p:nvPicPr>
          <p:cNvPr id="6" name="Picture 5">
            <a:extLst>
              <a:ext uri="{FF2B5EF4-FFF2-40B4-BE49-F238E27FC236}">
                <a16:creationId xmlns:a16="http://schemas.microsoft.com/office/drawing/2014/main" id="{407E2D45-EAEC-4E10-AF3C-A64BAA94FEB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8278" y="2562712"/>
            <a:ext cx="2900373" cy="421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4">
            <a:extLst>
              <a:ext uri="{FF2B5EF4-FFF2-40B4-BE49-F238E27FC236}">
                <a16:creationId xmlns:a16="http://schemas.microsoft.com/office/drawing/2014/main" id="{7DDE3ACF-88CB-421F-A1BD-4A5E3CFF61D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1" y="2629132"/>
            <a:ext cx="4409817" cy="415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046317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Mean shift algorithm</a:t>
            </a:r>
          </a:p>
        </p:txBody>
      </p:sp>
      <p:sp>
        <p:nvSpPr>
          <p:cNvPr id="286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2867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286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D097CA83-4311-4963-A683-A0E0465C856A}" type="slidenum">
              <a:rPr lang="en-US" smtClean="0">
                <a:solidFill>
                  <a:srgbClr val="003366"/>
                </a:solidFill>
              </a:rPr>
              <a:pPr/>
              <a:t>40</a:t>
            </a:fld>
            <a:endParaRPr lang="en-US">
              <a:solidFill>
                <a:srgbClr val="003366"/>
              </a:solidFill>
            </a:endParaRPr>
          </a:p>
        </p:txBody>
      </p:sp>
      <p:sp>
        <p:nvSpPr>
          <p:cNvPr id="28678"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79"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0"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1"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2"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3"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4"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5"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6"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7"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8"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89"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0"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1"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2"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3"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4"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5"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6"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7"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8"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699"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0"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1"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2"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3"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4"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5"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6"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7"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8"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09"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0"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1"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2"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3"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4"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5"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6"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7"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8"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19"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0"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1"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2"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3"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4"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5"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6"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7"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8"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29"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0"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1"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2"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3"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4"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5"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6"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7"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8"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39"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0"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1"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2"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3"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4"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5"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6"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7"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8"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49"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0"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1"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2"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3"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4"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5"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6"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7"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8"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59"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0"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1"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2"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3"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4"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5"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6"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7"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8"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8769"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28770" name="Group 96"/>
          <p:cNvGrpSpPr>
            <a:grpSpLocks/>
          </p:cNvGrpSpPr>
          <p:nvPr/>
        </p:nvGrpSpPr>
        <p:grpSpPr bwMode="auto">
          <a:xfrm>
            <a:off x="4613275" y="2038350"/>
            <a:ext cx="2819400" cy="2895600"/>
            <a:chOff x="3744" y="4464"/>
            <a:chExt cx="1776" cy="1824"/>
          </a:xfrm>
        </p:grpSpPr>
        <p:sp>
          <p:nvSpPr>
            <p:cNvPr id="28779"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28780" name="Group 98"/>
            <p:cNvGrpSpPr>
              <a:grpSpLocks/>
            </p:cNvGrpSpPr>
            <p:nvPr/>
          </p:nvGrpSpPr>
          <p:grpSpPr bwMode="auto">
            <a:xfrm>
              <a:off x="4491" y="5231"/>
              <a:ext cx="288" cy="288"/>
              <a:chOff x="4486" y="3484"/>
              <a:chExt cx="288" cy="288"/>
            </a:xfrm>
          </p:grpSpPr>
          <p:sp>
            <p:nvSpPr>
              <p:cNvPr id="28781"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8782"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83"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8771" name="AutoShape 102"/>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28772" name="AutoShape 103"/>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28773" name="AutoShape 104"/>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grpSp>
        <p:nvGrpSpPr>
          <p:cNvPr id="4" name="Group 105"/>
          <p:cNvGrpSpPr>
            <a:grpSpLocks/>
          </p:cNvGrpSpPr>
          <p:nvPr/>
        </p:nvGrpSpPr>
        <p:grpSpPr bwMode="auto">
          <a:xfrm>
            <a:off x="6475413" y="3562350"/>
            <a:ext cx="457200" cy="457200"/>
            <a:chOff x="4486" y="3484"/>
            <a:chExt cx="288" cy="288"/>
          </a:xfrm>
        </p:grpSpPr>
        <p:sp>
          <p:nvSpPr>
            <p:cNvPr id="28776" name="Oval 106"/>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8777" name="Line 107"/>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78" name="Line 108"/>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 name="AutoShape 109"/>
          <p:cNvSpPr>
            <a:spLocks noChangeArrowheads="1"/>
          </p:cNvSpPr>
          <p:nvPr/>
        </p:nvSpPr>
        <p:spPr bwMode="auto">
          <a:xfrm rot="1324470">
            <a:off x="6011863" y="3562350"/>
            <a:ext cx="685800" cy="152400"/>
          </a:xfrm>
          <a:prstGeom prst="rightArrow">
            <a:avLst>
              <a:gd name="adj1" fmla="val 50000"/>
              <a:gd name="adj2" fmla="val 112500"/>
            </a:avLst>
          </a:prstGeom>
          <a:solidFill>
            <a:srgbClr val="FFFF00"/>
          </a:solidFill>
          <a:ln w="9525">
            <a:solidFill>
              <a:schemeClr val="tx1"/>
            </a:solidFill>
            <a:miter lim="800000"/>
            <a:headEnd/>
            <a:tailEnd/>
          </a:ln>
        </p:spPr>
        <p:txBody>
          <a:bodyPr wrap="none" anchor="b" anchorCtr="1"/>
          <a:lstStyle/>
          <a:p>
            <a:pPr algn="ctr"/>
            <a:endParaRPr lang="en-US">
              <a:solidFill>
                <a:srgbClr val="000000"/>
              </a:solidFill>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Mean shift algorithm</a:t>
            </a:r>
          </a:p>
        </p:txBody>
      </p:sp>
      <p:sp>
        <p:nvSpPr>
          <p:cNvPr id="296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297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297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BDD4D264-6308-4523-90F8-11E8A06544B8}" type="slidenum">
              <a:rPr lang="en-US" smtClean="0">
                <a:solidFill>
                  <a:srgbClr val="003366"/>
                </a:solidFill>
              </a:rPr>
              <a:pPr/>
              <a:t>41</a:t>
            </a:fld>
            <a:endParaRPr lang="en-US">
              <a:solidFill>
                <a:srgbClr val="003366"/>
              </a:solidFill>
            </a:endParaRPr>
          </a:p>
        </p:txBody>
      </p:sp>
      <p:sp>
        <p:nvSpPr>
          <p:cNvPr id="29702"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3"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4"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5"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6"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7"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8"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09"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0"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1"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2"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3"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4"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5"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6"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7"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8"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19"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0"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1"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2"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3"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4"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5"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6"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7"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8"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29"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0"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1"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2"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3"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4"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5"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6"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7"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8"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39"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0"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1"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2"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3"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4"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5"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6"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7"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8"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49"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0"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1"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2"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3"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4"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5"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6"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7"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8"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59"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0"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1"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2"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3"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4"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5"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6"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7"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8"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69"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0"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1"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2"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3"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4"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5"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6"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7"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8"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79"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0"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1"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2"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3"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4"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5"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6"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7"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8"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89"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90"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91"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92"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29793"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2" name="Group 96"/>
          <p:cNvGrpSpPr>
            <a:grpSpLocks/>
          </p:cNvGrpSpPr>
          <p:nvPr/>
        </p:nvGrpSpPr>
        <p:grpSpPr bwMode="auto">
          <a:xfrm>
            <a:off x="4613275" y="2038350"/>
            <a:ext cx="2819400" cy="2895600"/>
            <a:chOff x="3744" y="4464"/>
            <a:chExt cx="1776" cy="1824"/>
          </a:xfrm>
        </p:grpSpPr>
        <p:sp>
          <p:nvSpPr>
            <p:cNvPr id="29802"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29803" name="Group 98"/>
            <p:cNvGrpSpPr>
              <a:grpSpLocks/>
            </p:cNvGrpSpPr>
            <p:nvPr/>
          </p:nvGrpSpPr>
          <p:grpSpPr bwMode="auto">
            <a:xfrm>
              <a:off x="4491" y="5231"/>
              <a:ext cx="288" cy="288"/>
              <a:chOff x="4486" y="3484"/>
              <a:chExt cx="288" cy="288"/>
            </a:xfrm>
          </p:grpSpPr>
          <p:sp>
            <p:nvSpPr>
              <p:cNvPr id="29804"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9805"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06"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9795" name="AutoShape 102"/>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29796" name="AutoShape 103"/>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29797" name="AutoShape 104"/>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grpSp>
        <p:nvGrpSpPr>
          <p:cNvPr id="4" name="Group 105"/>
          <p:cNvGrpSpPr>
            <a:grpSpLocks/>
          </p:cNvGrpSpPr>
          <p:nvPr/>
        </p:nvGrpSpPr>
        <p:grpSpPr bwMode="auto">
          <a:xfrm>
            <a:off x="6475413" y="3562350"/>
            <a:ext cx="457200" cy="457200"/>
            <a:chOff x="4486" y="3484"/>
            <a:chExt cx="288" cy="288"/>
          </a:xfrm>
        </p:grpSpPr>
        <p:sp>
          <p:nvSpPr>
            <p:cNvPr id="29799" name="Oval 106"/>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29800" name="Line 107"/>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01" name="Line 108"/>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2"/>
                                        </p:tgtEl>
                                        <p:attrNameLst>
                                          <p:attrName>ppt_x</p:attrName>
                                          <p:attrName>ppt_y</p:attrName>
                                        </p:attrNameLst>
                                      </p:cBhvr>
                                      <p:rCtr x="375000" y="22210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Mean shift algorithm</a:t>
            </a:r>
          </a:p>
        </p:txBody>
      </p:sp>
      <p:sp>
        <p:nvSpPr>
          <p:cNvPr id="307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3072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307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617EE3F-0F54-47AB-8EF2-2F59B10A87E8}" type="slidenum">
              <a:rPr lang="en-US" smtClean="0">
                <a:solidFill>
                  <a:srgbClr val="003366"/>
                </a:solidFill>
              </a:rPr>
              <a:pPr/>
              <a:t>42</a:t>
            </a:fld>
            <a:endParaRPr lang="en-US">
              <a:solidFill>
                <a:srgbClr val="003366"/>
              </a:solidFill>
            </a:endParaRPr>
          </a:p>
        </p:txBody>
      </p:sp>
      <p:sp>
        <p:nvSpPr>
          <p:cNvPr id="30726"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27"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28"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29"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0"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1"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2"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3"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4"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5"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6"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7"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8"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39"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0"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1"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2"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3"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4"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5"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6"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7"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8"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49"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0"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1"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2"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3"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4"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5"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6"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7"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8"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59"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0"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1"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2"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3"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4"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5"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6"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7"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8"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69"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0"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1"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2"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3"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4"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5"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6"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7"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8"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79"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0"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1"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2"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3"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4"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5"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6"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7"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8"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89"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0"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1"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2"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3"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4"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5"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6"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7"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8"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799"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0"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1"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2"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3"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4"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5"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6"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7"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8"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09"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0"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1"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2"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3"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4"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5"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6"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0817"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30818" name="Group 96"/>
          <p:cNvGrpSpPr>
            <a:grpSpLocks/>
          </p:cNvGrpSpPr>
          <p:nvPr/>
        </p:nvGrpSpPr>
        <p:grpSpPr bwMode="auto">
          <a:xfrm>
            <a:off x="5287963" y="2343150"/>
            <a:ext cx="2819400" cy="2895600"/>
            <a:chOff x="3744" y="4464"/>
            <a:chExt cx="1776" cy="1824"/>
          </a:xfrm>
        </p:grpSpPr>
        <p:sp>
          <p:nvSpPr>
            <p:cNvPr id="30827"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30828" name="Group 98"/>
            <p:cNvGrpSpPr>
              <a:grpSpLocks/>
            </p:cNvGrpSpPr>
            <p:nvPr/>
          </p:nvGrpSpPr>
          <p:grpSpPr bwMode="auto">
            <a:xfrm>
              <a:off x="4491" y="5231"/>
              <a:ext cx="288" cy="288"/>
              <a:chOff x="4486" y="3484"/>
              <a:chExt cx="288" cy="288"/>
            </a:xfrm>
          </p:grpSpPr>
          <p:sp>
            <p:nvSpPr>
              <p:cNvPr id="30829"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0830"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31"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30819" name="AutoShape 102"/>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30820" name="AutoShape 103"/>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30821" name="AutoShape 104"/>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grpSp>
        <p:nvGrpSpPr>
          <p:cNvPr id="4" name="Group 105"/>
          <p:cNvGrpSpPr>
            <a:grpSpLocks/>
          </p:cNvGrpSpPr>
          <p:nvPr/>
        </p:nvGrpSpPr>
        <p:grpSpPr bwMode="auto">
          <a:xfrm>
            <a:off x="6835775" y="3627438"/>
            <a:ext cx="457200" cy="457200"/>
            <a:chOff x="4486" y="3484"/>
            <a:chExt cx="288" cy="288"/>
          </a:xfrm>
        </p:grpSpPr>
        <p:sp>
          <p:nvSpPr>
            <p:cNvPr id="30824" name="Oval 106"/>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0825" name="Line 107"/>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26" name="Line 108"/>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 name="AutoShape 109"/>
          <p:cNvSpPr>
            <a:spLocks noChangeArrowheads="1"/>
          </p:cNvSpPr>
          <p:nvPr/>
        </p:nvSpPr>
        <p:spPr bwMode="auto">
          <a:xfrm rot="618372">
            <a:off x="6726238" y="3736975"/>
            <a:ext cx="381000" cy="152400"/>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p>
            <a:endParaRPr lang="en-US" sz="2400" b="1">
              <a:solidFill>
                <a:srgbClr val="000000"/>
              </a:solidFill>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Mean shift algorithm</a:t>
            </a:r>
          </a:p>
        </p:txBody>
      </p:sp>
      <p:sp>
        <p:nvSpPr>
          <p:cNvPr id="3174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3174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3174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7F3589D6-83D5-4D89-89AA-613928B33BF0}" type="slidenum">
              <a:rPr lang="en-US" smtClean="0">
                <a:solidFill>
                  <a:srgbClr val="003366"/>
                </a:solidFill>
              </a:rPr>
              <a:pPr/>
              <a:t>43</a:t>
            </a:fld>
            <a:endParaRPr lang="en-US">
              <a:solidFill>
                <a:srgbClr val="003366"/>
              </a:solidFill>
            </a:endParaRPr>
          </a:p>
        </p:txBody>
      </p:sp>
      <p:sp>
        <p:nvSpPr>
          <p:cNvPr id="31750" name="Oval 3"/>
          <p:cNvSpPr>
            <a:spLocks noChangeArrowheads="1"/>
          </p:cNvSpPr>
          <p:nvPr/>
        </p:nvSpPr>
        <p:spPr bwMode="auto">
          <a:xfrm>
            <a:off x="70088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1" name="Oval 4"/>
          <p:cNvSpPr>
            <a:spLocks noChangeArrowheads="1"/>
          </p:cNvSpPr>
          <p:nvPr/>
        </p:nvSpPr>
        <p:spPr bwMode="auto">
          <a:xfrm>
            <a:off x="7215188"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2" name="Oval 5"/>
          <p:cNvSpPr>
            <a:spLocks noChangeArrowheads="1"/>
          </p:cNvSpPr>
          <p:nvPr/>
        </p:nvSpPr>
        <p:spPr bwMode="auto">
          <a:xfrm>
            <a:off x="7138988" y="3638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3" name="Oval 6"/>
          <p:cNvSpPr>
            <a:spLocks noChangeArrowheads="1"/>
          </p:cNvSpPr>
          <p:nvPr/>
        </p:nvSpPr>
        <p:spPr bwMode="auto">
          <a:xfrm>
            <a:off x="6886575" y="35829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4" name="Oval 7"/>
          <p:cNvSpPr>
            <a:spLocks noChangeArrowheads="1"/>
          </p:cNvSpPr>
          <p:nvPr/>
        </p:nvSpPr>
        <p:spPr bwMode="auto">
          <a:xfrm>
            <a:off x="7127875"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5" name="Oval 8"/>
          <p:cNvSpPr>
            <a:spLocks noChangeArrowheads="1"/>
          </p:cNvSpPr>
          <p:nvPr/>
        </p:nvSpPr>
        <p:spPr bwMode="auto">
          <a:xfrm>
            <a:off x="6900863" y="39544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6" name="Oval 9"/>
          <p:cNvSpPr>
            <a:spLocks noChangeArrowheads="1"/>
          </p:cNvSpPr>
          <p:nvPr/>
        </p:nvSpPr>
        <p:spPr bwMode="auto">
          <a:xfrm>
            <a:off x="7378700" y="39766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7" name="Oval 10"/>
          <p:cNvSpPr>
            <a:spLocks noChangeArrowheads="1"/>
          </p:cNvSpPr>
          <p:nvPr/>
        </p:nvSpPr>
        <p:spPr bwMode="auto">
          <a:xfrm>
            <a:off x="6769100"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8" name="Oval 11"/>
          <p:cNvSpPr>
            <a:spLocks noChangeArrowheads="1"/>
          </p:cNvSpPr>
          <p:nvPr/>
        </p:nvSpPr>
        <p:spPr bwMode="auto">
          <a:xfrm>
            <a:off x="7508875"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59" name="Oval 12"/>
          <p:cNvSpPr>
            <a:spLocks noChangeArrowheads="1"/>
          </p:cNvSpPr>
          <p:nvPr/>
        </p:nvSpPr>
        <p:spPr bwMode="auto">
          <a:xfrm>
            <a:off x="7367588"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0" name="Oval 13"/>
          <p:cNvSpPr>
            <a:spLocks noChangeArrowheads="1"/>
          </p:cNvSpPr>
          <p:nvPr/>
        </p:nvSpPr>
        <p:spPr bwMode="auto">
          <a:xfrm>
            <a:off x="708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1" name="Oval 14"/>
          <p:cNvSpPr>
            <a:spLocks noChangeArrowheads="1"/>
          </p:cNvSpPr>
          <p:nvPr/>
        </p:nvSpPr>
        <p:spPr bwMode="auto">
          <a:xfrm>
            <a:off x="7237413" y="4171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2" name="Oval 15"/>
          <p:cNvSpPr>
            <a:spLocks noChangeArrowheads="1"/>
          </p:cNvSpPr>
          <p:nvPr/>
        </p:nvSpPr>
        <p:spPr bwMode="auto">
          <a:xfrm>
            <a:off x="6932613" y="4192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3" name="Oval 16"/>
          <p:cNvSpPr>
            <a:spLocks noChangeArrowheads="1"/>
          </p:cNvSpPr>
          <p:nvPr/>
        </p:nvSpPr>
        <p:spPr bwMode="auto">
          <a:xfrm>
            <a:off x="6627813" y="40417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4" name="Oval 17"/>
          <p:cNvSpPr>
            <a:spLocks noChangeArrowheads="1"/>
          </p:cNvSpPr>
          <p:nvPr/>
        </p:nvSpPr>
        <p:spPr bwMode="auto">
          <a:xfrm>
            <a:off x="63992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5" name="Oval 18"/>
          <p:cNvSpPr>
            <a:spLocks noChangeArrowheads="1"/>
          </p:cNvSpPr>
          <p:nvPr/>
        </p:nvSpPr>
        <p:spPr bwMode="auto">
          <a:xfrm>
            <a:off x="6627813" y="3562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6" name="Oval 19"/>
          <p:cNvSpPr>
            <a:spLocks noChangeArrowheads="1"/>
          </p:cNvSpPr>
          <p:nvPr/>
        </p:nvSpPr>
        <p:spPr bwMode="auto">
          <a:xfrm>
            <a:off x="76946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7" name="Oval 20"/>
          <p:cNvSpPr>
            <a:spLocks noChangeArrowheads="1"/>
          </p:cNvSpPr>
          <p:nvPr/>
        </p:nvSpPr>
        <p:spPr bwMode="auto">
          <a:xfrm>
            <a:off x="7618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8" name="Oval 21"/>
          <p:cNvSpPr>
            <a:spLocks noChangeArrowheads="1"/>
          </p:cNvSpPr>
          <p:nvPr/>
        </p:nvSpPr>
        <p:spPr bwMode="auto">
          <a:xfrm>
            <a:off x="7334250" y="44561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69" name="Oval 22"/>
          <p:cNvSpPr>
            <a:spLocks noChangeArrowheads="1"/>
          </p:cNvSpPr>
          <p:nvPr/>
        </p:nvSpPr>
        <p:spPr bwMode="auto">
          <a:xfrm>
            <a:off x="6932613" y="4476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0" name="Oval 23"/>
          <p:cNvSpPr>
            <a:spLocks noChangeArrowheads="1"/>
          </p:cNvSpPr>
          <p:nvPr/>
        </p:nvSpPr>
        <p:spPr bwMode="auto">
          <a:xfrm>
            <a:off x="64754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1" name="Oval 24"/>
          <p:cNvSpPr>
            <a:spLocks noChangeArrowheads="1"/>
          </p:cNvSpPr>
          <p:nvPr/>
        </p:nvSpPr>
        <p:spPr bwMode="auto">
          <a:xfrm>
            <a:off x="6094413" y="4019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2" name="Oval 25"/>
          <p:cNvSpPr>
            <a:spLocks noChangeArrowheads="1"/>
          </p:cNvSpPr>
          <p:nvPr/>
        </p:nvSpPr>
        <p:spPr bwMode="auto">
          <a:xfrm>
            <a:off x="60182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3" name="Oval 26"/>
          <p:cNvSpPr>
            <a:spLocks noChangeArrowheads="1"/>
          </p:cNvSpPr>
          <p:nvPr/>
        </p:nvSpPr>
        <p:spPr bwMode="auto">
          <a:xfrm>
            <a:off x="63992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4" name="Oval 27"/>
          <p:cNvSpPr>
            <a:spLocks noChangeArrowheads="1"/>
          </p:cNvSpPr>
          <p:nvPr/>
        </p:nvSpPr>
        <p:spPr bwMode="auto">
          <a:xfrm>
            <a:off x="67802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5" name="Oval 28"/>
          <p:cNvSpPr>
            <a:spLocks noChangeArrowheads="1"/>
          </p:cNvSpPr>
          <p:nvPr/>
        </p:nvSpPr>
        <p:spPr bwMode="auto">
          <a:xfrm>
            <a:off x="7367588"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6" name="Oval 29"/>
          <p:cNvSpPr>
            <a:spLocks noChangeArrowheads="1"/>
          </p:cNvSpPr>
          <p:nvPr/>
        </p:nvSpPr>
        <p:spPr bwMode="auto">
          <a:xfrm>
            <a:off x="70850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7" name="Oval 30"/>
          <p:cNvSpPr>
            <a:spLocks noChangeArrowheads="1"/>
          </p:cNvSpPr>
          <p:nvPr/>
        </p:nvSpPr>
        <p:spPr bwMode="auto">
          <a:xfrm>
            <a:off x="6170613" y="3181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8" name="Oval 31"/>
          <p:cNvSpPr>
            <a:spLocks noChangeArrowheads="1"/>
          </p:cNvSpPr>
          <p:nvPr/>
        </p:nvSpPr>
        <p:spPr bwMode="auto">
          <a:xfrm>
            <a:off x="65516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79" name="Oval 32"/>
          <p:cNvSpPr>
            <a:spLocks noChangeArrowheads="1"/>
          </p:cNvSpPr>
          <p:nvPr/>
        </p:nvSpPr>
        <p:spPr bwMode="auto">
          <a:xfrm>
            <a:off x="7085013" y="234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0" name="Oval 33"/>
          <p:cNvSpPr>
            <a:spLocks noChangeArrowheads="1"/>
          </p:cNvSpPr>
          <p:nvPr/>
        </p:nvSpPr>
        <p:spPr bwMode="auto">
          <a:xfrm>
            <a:off x="6627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1" name="Oval 34"/>
          <p:cNvSpPr>
            <a:spLocks noChangeArrowheads="1"/>
          </p:cNvSpPr>
          <p:nvPr/>
        </p:nvSpPr>
        <p:spPr bwMode="auto">
          <a:xfrm>
            <a:off x="7367588"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2" name="Oval 35"/>
          <p:cNvSpPr>
            <a:spLocks noChangeArrowheads="1"/>
          </p:cNvSpPr>
          <p:nvPr/>
        </p:nvSpPr>
        <p:spPr bwMode="auto">
          <a:xfrm>
            <a:off x="7367588" y="1733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3" name="Oval 36"/>
          <p:cNvSpPr>
            <a:spLocks noChangeArrowheads="1"/>
          </p:cNvSpPr>
          <p:nvPr/>
        </p:nvSpPr>
        <p:spPr bwMode="auto">
          <a:xfrm>
            <a:off x="7618413" y="2495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4" name="Oval 37"/>
          <p:cNvSpPr>
            <a:spLocks noChangeArrowheads="1"/>
          </p:cNvSpPr>
          <p:nvPr/>
        </p:nvSpPr>
        <p:spPr bwMode="auto">
          <a:xfrm>
            <a:off x="7705725" y="30384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5" name="Oval 38"/>
          <p:cNvSpPr>
            <a:spLocks noChangeArrowheads="1"/>
          </p:cNvSpPr>
          <p:nvPr/>
        </p:nvSpPr>
        <p:spPr bwMode="auto">
          <a:xfrm>
            <a:off x="7694613" y="3486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6" name="Oval 39"/>
          <p:cNvSpPr>
            <a:spLocks noChangeArrowheads="1"/>
          </p:cNvSpPr>
          <p:nvPr/>
        </p:nvSpPr>
        <p:spPr bwMode="auto">
          <a:xfrm>
            <a:off x="80756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7" name="Oval 40"/>
          <p:cNvSpPr>
            <a:spLocks noChangeArrowheads="1"/>
          </p:cNvSpPr>
          <p:nvPr/>
        </p:nvSpPr>
        <p:spPr bwMode="auto">
          <a:xfrm>
            <a:off x="8075613" y="2876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8" name="Oval 41"/>
          <p:cNvSpPr>
            <a:spLocks noChangeArrowheads="1"/>
          </p:cNvSpPr>
          <p:nvPr/>
        </p:nvSpPr>
        <p:spPr bwMode="auto">
          <a:xfrm>
            <a:off x="7999413" y="2419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89" name="Oval 42"/>
          <p:cNvSpPr>
            <a:spLocks noChangeArrowheads="1"/>
          </p:cNvSpPr>
          <p:nvPr/>
        </p:nvSpPr>
        <p:spPr bwMode="auto">
          <a:xfrm>
            <a:off x="77708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0" name="Oval 43"/>
          <p:cNvSpPr>
            <a:spLocks noChangeArrowheads="1"/>
          </p:cNvSpPr>
          <p:nvPr/>
        </p:nvSpPr>
        <p:spPr bwMode="auto">
          <a:xfrm>
            <a:off x="8380413" y="1657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1" name="Oval 44"/>
          <p:cNvSpPr>
            <a:spLocks noChangeArrowheads="1"/>
          </p:cNvSpPr>
          <p:nvPr/>
        </p:nvSpPr>
        <p:spPr bwMode="auto">
          <a:xfrm>
            <a:off x="8456613" y="2114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2" name="Oval 45"/>
          <p:cNvSpPr>
            <a:spLocks noChangeArrowheads="1"/>
          </p:cNvSpPr>
          <p:nvPr/>
        </p:nvSpPr>
        <p:spPr bwMode="auto">
          <a:xfrm>
            <a:off x="8761413" y="2724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3" name="Oval 46"/>
          <p:cNvSpPr>
            <a:spLocks noChangeArrowheads="1"/>
          </p:cNvSpPr>
          <p:nvPr/>
        </p:nvSpPr>
        <p:spPr bwMode="auto">
          <a:xfrm>
            <a:off x="8151813" y="3714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4" name="Oval 47"/>
          <p:cNvSpPr>
            <a:spLocks noChangeArrowheads="1"/>
          </p:cNvSpPr>
          <p:nvPr/>
        </p:nvSpPr>
        <p:spPr bwMode="auto">
          <a:xfrm>
            <a:off x="8609013" y="3257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5" name="Oval 48"/>
          <p:cNvSpPr>
            <a:spLocks noChangeArrowheads="1"/>
          </p:cNvSpPr>
          <p:nvPr/>
        </p:nvSpPr>
        <p:spPr bwMode="auto">
          <a:xfrm>
            <a:off x="9371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6" name="Oval 49"/>
          <p:cNvSpPr>
            <a:spLocks noChangeArrowheads="1"/>
          </p:cNvSpPr>
          <p:nvPr/>
        </p:nvSpPr>
        <p:spPr bwMode="auto">
          <a:xfrm>
            <a:off x="8380413" y="4248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7" name="Oval 50"/>
          <p:cNvSpPr>
            <a:spLocks noChangeArrowheads="1"/>
          </p:cNvSpPr>
          <p:nvPr/>
        </p:nvSpPr>
        <p:spPr bwMode="auto">
          <a:xfrm>
            <a:off x="8924925" y="37925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8" name="Oval 51"/>
          <p:cNvSpPr>
            <a:spLocks noChangeArrowheads="1"/>
          </p:cNvSpPr>
          <p:nvPr/>
        </p:nvSpPr>
        <p:spPr bwMode="auto">
          <a:xfrm>
            <a:off x="79232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799" name="Oval 52"/>
          <p:cNvSpPr>
            <a:spLocks noChangeArrowheads="1"/>
          </p:cNvSpPr>
          <p:nvPr/>
        </p:nvSpPr>
        <p:spPr bwMode="auto">
          <a:xfrm>
            <a:off x="8990013" y="4705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0" name="Oval 53"/>
          <p:cNvSpPr>
            <a:spLocks noChangeArrowheads="1"/>
          </p:cNvSpPr>
          <p:nvPr/>
        </p:nvSpPr>
        <p:spPr bwMode="auto">
          <a:xfrm>
            <a:off x="83804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1" name="Oval 54"/>
          <p:cNvSpPr>
            <a:spLocks noChangeArrowheads="1"/>
          </p:cNvSpPr>
          <p:nvPr/>
        </p:nvSpPr>
        <p:spPr bwMode="auto">
          <a:xfrm>
            <a:off x="75422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2" name="Oval 55"/>
          <p:cNvSpPr>
            <a:spLocks noChangeArrowheads="1"/>
          </p:cNvSpPr>
          <p:nvPr/>
        </p:nvSpPr>
        <p:spPr bwMode="auto">
          <a:xfrm>
            <a:off x="7085013" y="4857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3" name="Oval 56"/>
          <p:cNvSpPr>
            <a:spLocks noChangeArrowheads="1"/>
          </p:cNvSpPr>
          <p:nvPr/>
        </p:nvSpPr>
        <p:spPr bwMode="auto">
          <a:xfrm>
            <a:off x="74660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4" name="Oval 57"/>
          <p:cNvSpPr>
            <a:spLocks noChangeArrowheads="1"/>
          </p:cNvSpPr>
          <p:nvPr/>
        </p:nvSpPr>
        <p:spPr bwMode="auto">
          <a:xfrm>
            <a:off x="7923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5" name="Oval 58"/>
          <p:cNvSpPr>
            <a:spLocks noChangeArrowheads="1"/>
          </p:cNvSpPr>
          <p:nvPr/>
        </p:nvSpPr>
        <p:spPr bwMode="auto">
          <a:xfrm>
            <a:off x="73136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6" name="Oval 59"/>
          <p:cNvSpPr>
            <a:spLocks noChangeArrowheads="1"/>
          </p:cNvSpPr>
          <p:nvPr/>
        </p:nvSpPr>
        <p:spPr bwMode="auto">
          <a:xfrm>
            <a:off x="68564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7" name="Oval 60"/>
          <p:cNvSpPr>
            <a:spLocks noChangeArrowheads="1"/>
          </p:cNvSpPr>
          <p:nvPr/>
        </p:nvSpPr>
        <p:spPr bwMode="auto">
          <a:xfrm>
            <a:off x="6551613" y="4933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8" name="Oval 61"/>
          <p:cNvSpPr>
            <a:spLocks noChangeArrowheads="1"/>
          </p:cNvSpPr>
          <p:nvPr/>
        </p:nvSpPr>
        <p:spPr bwMode="auto">
          <a:xfrm>
            <a:off x="59420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09" name="Oval 62"/>
          <p:cNvSpPr>
            <a:spLocks noChangeArrowheads="1"/>
          </p:cNvSpPr>
          <p:nvPr/>
        </p:nvSpPr>
        <p:spPr bwMode="auto">
          <a:xfrm>
            <a:off x="6170613" y="531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0" name="Oval 63"/>
          <p:cNvSpPr>
            <a:spLocks noChangeArrowheads="1"/>
          </p:cNvSpPr>
          <p:nvPr/>
        </p:nvSpPr>
        <p:spPr bwMode="auto">
          <a:xfrm>
            <a:off x="6399213" y="5848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1" name="Oval 64"/>
          <p:cNvSpPr>
            <a:spLocks noChangeArrowheads="1"/>
          </p:cNvSpPr>
          <p:nvPr/>
        </p:nvSpPr>
        <p:spPr bwMode="auto">
          <a:xfrm>
            <a:off x="55610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2" name="Oval 65"/>
          <p:cNvSpPr>
            <a:spLocks noChangeArrowheads="1"/>
          </p:cNvSpPr>
          <p:nvPr/>
        </p:nvSpPr>
        <p:spPr bwMode="auto">
          <a:xfrm>
            <a:off x="5484813" y="539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3" name="Oval 66"/>
          <p:cNvSpPr>
            <a:spLocks noChangeArrowheads="1"/>
          </p:cNvSpPr>
          <p:nvPr/>
        </p:nvSpPr>
        <p:spPr bwMode="auto">
          <a:xfrm>
            <a:off x="4951413" y="4629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4" name="Oval 67"/>
          <p:cNvSpPr>
            <a:spLocks noChangeArrowheads="1"/>
          </p:cNvSpPr>
          <p:nvPr/>
        </p:nvSpPr>
        <p:spPr bwMode="auto">
          <a:xfrm>
            <a:off x="54848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5" name="Oval 68"/>
          <p:cNvSpPr>
            <a:spLocks noChangeArrowheads="1"/>
          </p:cNvSpPr>
          <p:nvPr/>
        </p:nvSpPr>
        <p:spPr bwMode="auto">
          <a:xfrm>
            <a:off x="5713413" y="3790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6" name="Oval 69"/>
          <p:cNvSpPr>
            <a:spLocks noChangeArrowheads="1"/>
          </p:cNvSpPr>
          <p:nvPr/>
        </p:nvSpPr>
        <p:spPr bwMode="auto">
          <a:xfrm>
            <a:off x="5180013" y="3333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7" name="Oval 70"/>
          <p:cNvSpPr>
            <a:spLocks noChangeArrowheads="1"/>
          </p:cNvSpPr>
          <p:nvPr/>
        </p:nvSpPr>
        <p:spPr bwMode="auto">
          <a:xfrm>
            <a:off x="5713413" y="2952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8" name="Oval 71"/>
          <p:cNvSpPr>
            <a:spLocks noChangeArrowheads="1"/>
          </p:cNvSpPr>
          <p:nvPr/>
        </p:nvSpPr>
        <p:spPr bwMode="auto">
          <a:xfrm>
            <a:off x="6170613" y="2800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19" name="Oval 72"/>
          <p:cNvSpPr>
            <a:spLocks noChangeArrowheads="1"/>
          </p:cNvSpPr>
          <p:nvPr/>
        </p:nvSpPr>
        <p:spPr bwMode="auto">
          <a:xfrm>
            <a:off x="5789613" y="219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0" name="Oval 73"/>
          <p:cNvSpPr>
            <a:spLocks noChangeArrowheads="1"/>
          </p:cNvSpPr>
          <p:nvPr/>
        </p:nvSpPr>
        <p:spPr bwMode="auto">
          <a:xfrm>
            <a:off x="64754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1" name="Oval 74"/>
          <p:cNvSpPr>
            <a:spLocks noChangeArrowheads="1"/>
          </p:cNvSpPr>
          <p:nvPr/>
        </p:nvSpPr>
        <p:spPr bwMode="auto">
          <a:xfrm>
            <a:off x="5637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2" name="Oval 75"/>
          <p:cNvSpPr>
            <a:spLocks noChangeArrowheads="1"/>
          </p:cNvSpPr>
          <p:nvPr/>
        </p:nvSpPr>
        <p:spPr bwMode="auto">
          <a:xfrm>
            <a:off x="5180013" y="1962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3" name="Oval 76"/>
          <p:cNvSpPr>
            <a:spLocks noChangeArrowheads="1"/>
          </p:cNvSpPr>
          <p:nvPr/>
        </p:nvSpPr>
        <p:spPr bwMode="auto">
          <a:xfrm>
            <a:off x="5103813" y="2571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4" name="Oval 77"/>
          <p:cNvSpPr>
            <a:spLocks noChangeArrowheads="1"/>
          </p:cNvSpPr>
          <p:nvPr/>
        </p:nvSpPr>
        <p:spPr bwMode="auto">
          <a:xfrm>
            <a:off x="4722813" y="3028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5" name="Oval 78"/>
          <p:cNvSpPr>
            <a:spLocks noChangeArrowheads="1"/>
          </p:cNvSpPr>
          <p:nvPr/>
        </p:nvSpPr>
        <p:spPr bwMode="auto">
          <a:xfrm>
            <a:off x="51038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6" name="Oval 79"/>
          <p:cNvSpPr>
            <a:spLocks noChangeArrowheads="1"/>
          </p:cNvSpPr>
          <p:nvPr/>
        </p:nvSpPr>
        <p:spPr bwMode="auto">
          <a:xfrm>
            <a:off x="4341813" y="3943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7" name="Oval 80"/>
          <p:cNvSpPr>
            <a:spLocks noChangeArrowheads="1"/>
          </p:cNvSpPr>
          <p:nvPr/>
        </p:nvSpPr>
        <p:spPr bwMode="auto">
          <a:xfrm>
            <a:off x="4265613" y="47815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8" name="Oval 81"/>
          <p:cNvSpPr>
            <a:spLocks noChangeArrowheads="1"/>
          </p:cNvSpPr>
          <p:nvPr/>
        </p:nvSpPr>
        <p:spPr bwMode="auto">
          <a:xfrm>
            <a:off x="4494213" y="5619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29" name="Oval 82"/>
          <p:cNvSpPr>
            <a:spLocks noChangeArrowheads="1"/>
          </p:cNvSpPr>
          <p:nvPr/>
        </p:nvSpPr>
        <p:spPr bwMode="auto">
          <a:xfrm>
            <a:off x="3808413" y="6000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0" name="Oval 83"/>
          <p:cNvSpPr>
            <a:spLocks noChangeArrowheads="1"/>
          </p:cNvSpPr>
          <p:nvPr/>
        </p:nvSpPr>
        <p:spPr bwMode="auto">
          <a:xfrm>
            <a:off x="3351213" y="523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1" name="Oval 84"/>
          <p:cNvSpPr>
            <a:spLocks noChangeArrowheads="1"/>
          </p:cNvSpPr>
          <p:nvPr/>
        </p:nvSpPr>
        <p:spPr bwMode="auto">
          <a:xfrm>
            <a:off x="3351213" y="4324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2" name="Oval 85"/>
          <p:cNvSpPr>
            <a:spLocks noChangeArrowheads="1"/>
          </p:cNvSpPr>
          <p:nvPr/>
        </p:nvSpPr>
        <p:spPr bwMode="auto">
          <a:xfrm>
            <a:off x="3960813" y="3105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3" name="Oval 86"/>
          <p:cNvSpPr>
            <a:spLocks noChangeArrowheads="1"/>
          </p:cNvSpPr>
          <p:nvPr/>
        </p:nvSpPr>
        <p:spPr bwMode="auto">
          <a:xfrm>
            <a:off x="43418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4" name="Oval 87"/>
          <p:cNvSpPr>
            <a:spLocks noChangeArrowheads="1"/>
          </p:cNvSpPr>
          <p:nvPr/>
        </p:nvSpPr>
        <p:spPr bwMode="auto">
          <a:xfrm>
            <a:off x="3427413" y="2266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5" name="Oval 88"/>
          <p:cNvSpPr>
            <a:spLocks noChangeArrowheads="1"/>
          </p:cNvSpPr>
          <p:nvPr/>
        </p:nvSpPr>
        <p:spPr bwMode="auto">
          <a:xfrm>
            <a:off x="3275013" y="3409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6" name="Oval 89"/>
          <p:cNvSpPr>
            <a:spLocks noChangeArrowheads="1"/>
          </p:cNvSpPr>
          <p:nvPr/>
        </p:nvSpPr>
        <p:spPr bwMode="auto">
          <a:xfrm>
            <a:off x="2208213" y="50863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7" name="Oval 90"/>
          <p:cNvSpPr>
            <a:spLocks noChangeArrowheads="1"/>
          </p:cNvSpPr>
          <p:nvPr/>
        </p:nvSpPr>
        <p:spPr bwMode="auto">
          <a:xfrm>
            <a:off x="2284413" y="6153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8" name="Oval 91"/>
          <p:cNvSpPr>
            <a:spLocks noChangeArrowheads="1"/>
          </p:cNvSpPr>
          <p:nvPr/>
        </p:nvSpPr>
        <p:spPr bwMode="auto">
          <a:xfrm>
            <a:off x="2284413" y="3867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39" name="Oval 92"/>
          <p:cNvSpPr>
            <a:spLocks noChangeArrowheads="1"/>
          </p:cNvSpPr>
          <p:nvPr/>
        </p:nvSpPr>
        <p:spPr bwMode="auto">
          <a:xfrm>
            <a:off x="2436813" y="2647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40" name="Oval 93"/>
          <p:cNvSpPr>
            <a:spLocks noChangeArrowheads="1"/>
          </p:cNvSpPr>
          <p:nvPr/>
        </p:nvSpPr>
        <p:spPr bwMode="auto">
          <a:xfrm>
            <a:off x="2589213" y="15811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1841" name="Oval 94"/>
          <p:cNvSpPr>
            <a:spLocks noChangeArrowheads="1"/>
          </p:cNvSpPr>
          <p:nvPr/>
        </p:nvSpPr>
        <p:spPr bwMode="auto">
          <a:xfrm>
            <a:off x="4037013" y="14287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2" name="Group 96"/>
          <p:cNvGrpSpPr>
            <a:grpSpLocks/>
          </p:cNvGrpSpPr>
          <p:nvPr/>
        </p:nvGrpSpPr>
        <p:grpSpPr bwMode="auto">
          <a:xfrm>
            <a:off x="5287963" y="2343150"/>
            <a:ext cx="2819400" cy="2895600"/>
            <a:chOff x="3744" y="4464"/>
            <a:chExt cx="1776" cy="1824"/>
          </a:xfrm>
        </p:grpSpPr>
        <p:sp>
          <p:nvSpPr>
            <p:cNvPr id="31850"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31851" name="Group 98"/>
            <p:cNvGrpSpPr>
              <a:grpSpLocks/>
            </p:cNvGrpSpPr>
            <p:nvPr/>
          </p:nvGrpSpPr>
          <p:grpSpPr bwMode="auto">
            <a:xfrm>
              <a:off x="4491" y="5231"/>
              <a:ext cx="288" cy="288"/>
              <a:chOff x="4486" y="3484"/>
              <a:chExt cx="288" cy="288"/>
            </a:xfrm>
          </p:grpSpPr>
          <p:sp>
            <p:nvSpPr>
              <p:cNvPr id="31852"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1853"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54"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31843" name="AutoShape 102"/>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
        <p:nvSpPr>
          <p:cNvPr id="31844" name="AutoShape 103"/>
          <p:cNvSpPr>
            <a:spLocks noChangeArrowheads="1"/>
          </p:cNvSpPr>
          <p:nvPr/>
        </p:nvSpPr>
        <p:spPr bwMode="auto">
          <a:xfrm>
            <a:off x="8913813" y="196215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sp>
        <p:nvSpPr>
          <p:cNvPr id="31845" name="AutoShape 104"/>
          <p:cNvSpPr>
            <a:spLocks noChangeArrowheads="1"/>
          </p:cNvSpPr>
          <p:nvPr/>
        </p:nvSpPr>
        <p:spPr bwMode="auto">
          <a:xfrm>
            <a:off x="8913813" y="5772150"/>
            <a:ext cx="1447800" cy="609600"/>
          </a:xfrm>
          <a:prstGeom prst="roundRect">
            <a:avLst>
              <a:gd name="adj" fmla="val 16667"/>
            </a:avLst>
          </a:prstGeom>
          <a:solidFill>
            <a:srgbClr val="FFFF00"/>
          </a:solidFill>
          <a:ln w="19050">
            <a:solidFill>
              <a:schemeClr val="tx1"/>
            </a:solidFill>
            <a:round/>
            <a:headEnd/>
            <a:tailEnd/>
          </a:ln>
        </p:spPr>
        <p:txBody>
          <a:bodyPr wrap="none" anchor="ctr"/>
          <a:lstStyle/>
          <a:p>
            <a:pPr algn="ctr"/>
            <a:r>
              <a:rPr lang="en-US" sz="1600">
                <a:solidFill>
                  <a:srgbClr val="000000"/>
                </a:solidFill>
                <a:cs typeface="Arial" charset="0"/>
              </a:rPr>
              <a:t>Mean Shift</a:t>
            </a:r>
          </a:p>
          <a:p>
            <a:pPr algn="ctr"/>
            <a:r>
              <a:rPr lang="en-US" sz="1600">
                <a:solidFill>
                  <a:srgbClr val="000000"/>
                </a:solidFill>
                <a:cs typeface="Arial" charset="0"/>
              </a:rPr>
              <a:t>vector</a:t>
            </a:r>
          </a:p>
        </p:txBody>
      </p:sp>
      <p:grpSp>
        <p:nvGrpSpPr>
          <p:cNvPr id="4" name="Group 105"/>
          <p:cNvGrpSpPr>
            <a:grpSpLocks/>
          </p:cNvGrpSpPr>
          <p:nvPr/>
        </p:nvGrpSpPr>
        <p:grpSpPr bwMode="auto">
          <a:xfrm>
            <a:off x="6835775" y="3627438"/>
            <a:ext cx="457200" cy="457200"/>
            <a:chOff x="4486" y="3484"/>
            <a:chExt cx="288" cy="288"/>
          </a:xfrm>
        </p:grpSpPr>
        <p:sp>
          <p:nvSpPr>
            <p:cNvPr id="31847" name="Oval 106"/>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1848" name="Line 107"/>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49" name="Line 108"/>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2"/>
                                        </p:tgtEl>
                                        <p:attrNameLst>
                                          <p:attrName>ppt_x</p:attrName>
                                          <p:attrName>ppt_y</p:attrName>
                                        </p:attrNameLst>
                                      </p:cBhvr>
                                      <p:rCtr x="199700" y="5550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t>Mean shift algorithm</a:t>
            </a:r>
          </a:p>
        </p:txBody>
      </p:sp>
      <p:sp>
        <p:nvSpPr>
          <p:cNvPr id="327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CS 484, Fall 2016</a:t>
            </a:r>
          </a:p>
        </p:txBody>
      </p:sp>
      <p:sp>
        <p:nvSpPr>
          <p:cNvPr id="3277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3366"/>
                </a:solidFill>
              </a:rPr>
              <a:t>©2016, Selim Aksoy</a:t>
            </a:r>
          </a:p>
        </p:txBody>
      </p:sp>
      <p:sp>
        <p:nvSpPr>
          <p:cNvPr id="327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AB23F0B-B3C2-4D92-B6B9-947817289C55}" type="slidenum">
              <a:rPr lang="en-US" smtClean="0">
                <a:solidFill>
                  <a:srgbClr val="003366"/>
                </a:solidFill>
              </a:rPr>
              <a:pPr/>
              <a:t>44</a:t>
            </a:fld>
            <a:endParaRPr lang="en-US">
              <a:solidFill>
                <a:srgbClr val="003366"/>
              </a:solidFill>
            </a:endParaRPr>
          </a:p>
        </p:txBody>
      </p:sp>
      <p:sp>
        <p:nvSpPr>
          <p:cNvPr id="32774" name="Oval 3"/>
          <p:cNvSpPr>
            <a:spLocks noChangeArrowheads="1"/>
          </p:cNvSpPr>
          <p:nvPr/>
        </p:nvSpPr>
        <p:spPr bwMode="auto">
          <a:xfrm>
            <a:off x="7008813"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75" name="Oval 4"/>
          <p:cNvSpPr>
            <a:spLocks noChangeArrowheads="1"/>
          </p:cNvSpPr>
          <p:nvPr/>
        </p:nvSpPr>
        <p:spPr bwMode="auto">
          <a:xfrm>
            <a:off x="7215188"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76" name="Oval 5"/>
          <p:cNvSpPr>
            <a:spLocks noChangeArrowheads="1"/>
          </p:cNvSpPr>
          <p:nvPr/>
        </p:nvSpPr>
        <p:spPr bwMode="auto">
          <a:xfrm>
            <a:off x="7138988" y="3641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77" name="Oval 6"/>
          <p:cNvSpPr>
            <a:spLocks noChangeArrowheads="1"/>
          </p:cNvSpPr>
          <p:nvPr/>
        </p:nvSpPr>
        <p:spPr bwMode="auto">
          <a:xfrm>
            <a:off x="6886575" y="3586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78" name="Oval 7"/>
          <p:cNvSpPr>
            <a:spLocks noChangeArrowheads="1"/>
          </p:cNvSpPr>
          <p:nvPr/>
        </p:nvSpPr>
        <p:spPr bwMode="auto">
          <a:xfrm>
            <a:off x="7127875" y="3957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79" name="Oval 8"/>
          <p:cNvSpPr>
            <a:spLocks noChangeArrowheads="1"/>
          </p:cNvSpPr>
          <p:nvPr/>
        </p:nvSpPr>
        <p:spPr bwMode="auto">
          <a:xfrm>
            <a:off x="6900863" y="3957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0" name="Oval 9"/>
          <p:cNvSpPr>
            <a:spLocks noChangeArrowheads="1"/>
          </p:cNvSpPr>
          <p:nvPr/>
        </p:nvSpPr>
        <p:spPr bwMode="auto">
          <a:xfrm>
            <a:off x="7378700" y="39798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1" name="Oval 10"/>
          <p:cNvSpPr>
            <a:spLocks noChangeArrowheads="1"/>
          </p:cNvSpPr>
          <p:nvPr/>
        </p:nvSpPr>
        <p:spPr bwMode="auto">
          <a:xfrm>
            <a:off x="6769100"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2" name="Oval 11"/>
          <p:cNvSpPr>
            <a:spLocks noChangeArrowheads="1"/>
          </p:cNvSpPr>
          <p:nvPr/>
        </p:nvSpPr>
        <p:spPr bwMode="auto">
          <a:xfrm>
            <a:off x="7508875"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3" name="Oval 12"/>
          <p:cNvSpPr>
            <a:spLocks noChangeArrowheads="1"/>
          </p:cNvSpPr>
          <p:nvPr/>
        </p:nvSpPr>
        <p:spPr bwMode="auto">
          <a:xfrm>
            <a:off x="7367588" y="350837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4" name="Oval 13"/>
          <p:cNvSpPr>
            <a:spLocks noChangeArrowheads="1"/>
          </p:cNvSpPr>
          <p:nvPr/>
        </p:nvSpPr>
        <p:spPr bwMode="auto">
          <a:xfrm>
            <a:off x="7085013" y="3413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5" name="Oval 14"/>
          <p:cNvSpPr>
            <a:spLocks noChangeArrowheads="1"/>
          </p:cNvSpPr>
          <p:nvPr/>
        </p:nvSpPr>
        <p:spPr bwMode="auto">
          <a:xfrm>
            <a:off x="7237413" y="4175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6" name="Oval 15"/>
          <p:cNvSpPr>
            <a:spLocks noChangeArrowheads="1"/>
          </p:cNvSpPr>
          <p:nvPr/>
        </p:nvSpPr>
        <p:spPr bwMode="auto">
          <a:xfrm>
            <a:off x="6932613" y="41957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7" name="Oval 16"/>
          <p:cNvSpPr>
            <a:spLocks noChangeArrowheads="1"/>
          </p:cNvSpPr>
          <p:nvPr/>
        </p:nvSpPr>
        <p:spPr bwMode="auto">
          <a:xfrm>
            <a:off x="6627813" y="40449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8" name="Oval 17"/>
          <p:cNvSpPr>
            <a:spLocks noChangeArrowheads="1"/>
          </p:cNvSpPr>
          <p:nvPr/>
        </p:nvSpPr>
        <p:spPr bwMode="auto">
          <a:xfrm>
            <a:off x="6399213"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89" name="Oval 18"/>
          <p:cNvSpPr>
            <a:spLocks noChangeArrowheads="1"/>
          </p:cNvSpPr>
          <p:nvPr/>
        </p:nvSpPr>
        <p:spPr bwMode="auto">
          <a:xfrm>
            <a:off x="6627813" y="3565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0" name="Oval 19"/>
          <p:cNvSpPr>
            <a:spLocks noChangeArrowheads="1"/>
          </p:cNvSpPr>
          <p:nvPr/>
        </p:nvSpPr>
        <p:spPr bwMode="auto">
          <a:xfrm>
            <a:off x="7694613" y="4022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1" name="Oval 20"/>
          <p:cNvSpPr>
            <a:spLocks noChangeArrowheads="1"/>
          </p:cNvSpPr>
          <p:nvPr/>
        </p:nvSpPr>
        <p:spPr bwMode="auto">
          <a:xfrm>
            <a:off x="7618413" y="4327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2" name="Oval 21"/>
          <p:cNvSpPr>
            <a:spLocks noChangeArrowheads="1"/>
          </p:cNvSpPr>
          <p:nvPr/>
        </p:nvSpPr>
        <p:spPr bwMode="auto">
          <a:xfrm>
            <a:off x="7334250" y="44592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3" name="Oval 22"/>
          <p:cNvSpPr>
            <a:spLocks noChangeArrowheads="1"/>
          </p:cNvSpPr>
          <p:nvPr/>
        </p:nvSpPr>
        <p:spPr bwMode="auto">
          <a:xfrm>
            <a:off x="6932613" y="4479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4" name="Oval 23"/>
          <p:cNvSpPr>
            <a:spLocks noChangeArrowheads="1"/>
          </p:cNvSpPr>
          <p:nvPr/>
        </p:nvSpPr>
        <p:spPr bwMode="auto">
          <a:xfrm>
            <a:off x="6475413" y="4327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5" name="Oval 24"/>
          <p:cNvSpPr>
            <a:spLocks noChangeArrowheads="1"/>
          </p:cNvSpPr>
          <p:nvPr/>
        </p:nvSpPr>
        <p:spPr bwMode="auto">
          <a:xfrm>
            <a:off x="6094413" y="4022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6" name="Oval 25"/>
          <p:cNvSpPr>
            <a:spLocks noChangeArrowheads="1"/>
          </p:cNvSpPr>
          <p:nvPr/>
        </p:nvSpPr>
        <p:spPr bwMode="auto">
          <a:xfrm>
            <a:off x="6018213" y="3489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7" name="Oval 26"/>
          <p:cNvSpPr>
            <a:spLocks noChangeArrowheads="1"/>
          </p:cNvSpPr>
          <p:nvPr/>
        </p:nvSpPr>
        <p:spPr bwMode="auto">
          <a:xfrm>
            <a:off x="6399213" y="3413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8" name="Oval 27"/>
          <p:cNvSpPr>
            <a:spLocks noChangeArrowheads="1"/>
          </p:cNvSpPr>
          <p:nvPr/>
        </p:nvSpPr>
        <p:spPr bwMode="auto">
          <a:xfrm>
            <a:off x="6780213" y="3184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799" name="Oval 28"/>
          <p:cNvSpPr>
            <a:spLocks noChangeArrowheads="1"/>
          </p:cNvSpPr>
          <p:nvPr/>
        </p:nvSpPr>
        <p:spPr bwMode="auto">
          <a:xfrm>
            <a:off x="7367588" y="3184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0" name="Oval 29"/>
          <p:cNvSpPr>
            <a:spLocks noChangeArrowheads="1"/>
          </p:cNvSpPr>
          <p:nvPr/>
        </p:nvSpPr>
        <p:spPr bwMode="auto">
          <a:xfrm>
            <a:off x="7085013" y="2879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1" name="Oval 30"/>
          <p:cNvSpPr>
            <a:spLocks noChangeArrowheads="1"/>
          </p:cNvSpPr>
          <p:nvPr/>
        </p:nvSpPr>
        <p:spPr bwMode="auto">
          <a:xfrm>
            <a:off x="6170613" y="3184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2" name="Oval 31"/>
          <p:cNvSpPr>
            <a:spLocks noChangeArrowheads="1"/>
          </p:cNvSpPr>
          <p:nvPr/>
        </p:nvSpPr>
        <p:spPr bwMode="auto">
          <a:xfrm>
            <a:off x="6551613" y="2955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3" name="Oval 32"/>
          <p:cNvSpPr>
            <a:spLocks noChangeArrowheads="1"/>
          </p:cNvSpPr>
          <p:nvPr/>
        </p:nvSpPr>
        <p:spPr bwMode="auto">
          <a:xfrm>
            <a:off x="7085013" y="2346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4" name="Oval 33"/>
          <p:cNvSpPr>
            <a:spLocks noChangeArrowheads="1"/>
          </p:cNvSpPr>
          <p:nvPr/>
        </p:nvSpPr>
        <p:spPr bwMode="auto">
          <a:xfrm>
            <a:off x="6627813" y="2574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5" name="Oval 34"/>
          <p:cNvSpPr>
            <a:spLocks noChangeArrowheads="1"/>
          </p:cNvSpPr>
          <p:nvPr/>
        </p:nvSpPr>
        <p:spPr bwMode="auto">
          <a:xfrm>
            <a:off x="7367588" y="2803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6" name="Oval 35"/>
          <p:cNvSpPr>
            <a:spLocks noChangeArrowheads="1"/>
          </p:cNvSpPr>
          <p:nvPr/>
        </p:nvSpPr>
        <p:spPr bwMode="auto">
          <a:xfrm>
            <a:off x="7367588" y="1736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7" name="Oval 36"/>
          <p:cNvSpPr>
            <a:spLocks noChangeArrowheads="1"/>
          </p:cNvSpPr>
          <p:nvPr/>
        </p:nvSpPr>
        <p:spPr bwMode="auto">
          <a:xfrm>
            <a:off x="7618413" y="2498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8" name="Oval 37"/>
          <p:cNvSpPr>
            <a:spLocks noChangeArrowheads="1"/>
          </p:cNvSpPr>
          <p:nvPr/>
        </p:nvSpPr>
        <p:spPr bwMode="auto">
          <a:xfrm>
            <a:off x="7705725" y="30416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09" name="Oval 38"/>
          <p:cNvSpPr>
            <a:spLocks noChangeArrowheads="1"/>
          </p:cNvSpPr>
          <p:nvPr/>
        </p:nvSpPr>
        <p:spPr bwMode="auto">
          <a:xfrm>
            <a:off x="7694613" y="3489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0" name="Oval 39"/>
          <p:cNvSpPr>
            <a:spLocks noChangeArrowheads="1"/>
          </p:cNvSpPr>
          <p:nvPr/>
        </p:nvSpPr>
        <p:spPr bwMode="auto">
          <a:xfrm>
            <a:off x="8075613" y="3260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1" name="Oval 40"/>
          <p:cNvSpPr>
            <a:spLocks noChangeArrowheads="1"/>
          </p:cNvSpPr>
          <p:nvPr/>
        </p:nvSpPr>
        <p:spPr bwMode="auto">
          <a:xfrm>
            <a:off x="8075613" y="2879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2" name="Oval 41"/>
          <p:cNvSpPr>
            <a:spLocks noChangeArrowheads="1"/>
          </p:cNvSpPr>
          <p:nvPr/>
        </p:nvSpPr>
        <p:spPr bwMode="auto">
          <a:xfrm>
            <a:off x="7999413" y="2422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3" name="Oval 42"/>
          <p:cNvSpPr>
            <a:spLocks noChangeArrowheads="1"/>
          </p:cNvSpPr>
          <p:nvPr/>
        </p:nvSpPr>
        <p:spPr bwMode="auto">
          <a:xfrm>
            <a:off x="7770813" y="1965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4" name="Oval 43"/>
          <p:cNvSpPr>
            <a:spLocks noChangeArrowheads="1"/>
          </p:cNvSpPr>
          <p:nvPr/>
        </p:nvSpPr>
        <p:spPr bwMode="auto">
          <a:xfrm>
            <a:off x="8380413" y="1660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5" name="Oval 44"/>
          <p:cNvSpPr>
            <a:spLocks noChangeArrowheads="1"/>
          </p:cNvSpPr>
          <p:nvPr/>
        </p:nvSpPr>
        <p:spPr bwMode="auto">
          <a:xfrm>
            <a:off x="8456613" y="2117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6" name="Oval 45"/>
          <p:cNvSpPr>
            <a:spLocks noChangeArrowheads="1"/>
          </p:cNvSpPr>
          <p:nvPr/>
        </p:nvSpPr>
        <p:spPr bwMode="auto">
          <a:xfrm>
            <a:off x="8761413" y="2727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7" name="Oval 46"/>
          <p:cNvSpPr>
            <a:spLocks noChangeArrowheads="1"/>
          </p:cNvSpPr>
          <p:nvPr/>
        </p:nvSpPr>
        <p:spPr bwMode="auto">
          <a:xfrm>
            <a:off x="8151813" y="3717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8" name="Oval 47"/>
          <p:cNvSpPr>
            <a:spLocks noChangeArrowheads="1"/>
          </p:cNvSpPr>
          <p:nvPr/>
        </p:nvSpPr>
        <p:spPr bwMode="auto">
          <a:xfrm>
            <a:off x="8609013" y="3260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19" name="Oval 48"/>
          <p:cNvSpPr>
            <a:spLocks noChangeArrowheads="1"/>
          </p:cNvSpPr>
          <p:nvPr/>
        </p:nvSpPr>
        <p:spPr bwMode="auto">
          <a:xfrm>
            <a:off x="9371013" y="3336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0" name="Oval 49"/>
          <p:cNvSpPr>
            <a:spLocks noChangeArrowheads="1"/>
          </p:cNvSpPr>
          <p:nvPr/>
        </p:nvSpPr>
        <p:spPr bwMode="auto">
          <a:xfrm>
            <a:off x="8380413" y="4251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1" name="Oval 50"/>
          <p:cNvSpPr>
            <a:spLocks noChangeArrowheads="1"/>
          </p:cNvSpPr>
          <p:nvPr/>
        </p:nvSpPr>
        <p:spPr bwMode="auto">
          <a:xfrm>
            <a:off x="8924925" y="37957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2" name="Oval 51"/>
          <p:cNvSpPr>
            <a:spLocks noChangeArrowheads="1"/>
          </p:cNvSpPr>
          <p:nvPr/>
        </p:nvSpPr>
        <p:spPr bwMode="auto">
          <a:xfrm>
            <a:off x="7923213" y="4632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3" name="Oval 52"/>
          <p:cNvSpPr>
            <a:spLocks noChangeArrowheads="1"/>
          </p:cNvSpPr>
          <p:nvPr/>
        </p:nvSpPr>
        <p:spPr bwMode="auto">
          <a:xfrm>
            <a:off x="8990013" y="4708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4" name="Oval 53"/>
          <p:cNvSpPr>
            <a:spLocks noChangeArrowheads="1"/>
          </p:cNvSpPr>
          <p:nvPr/>
        </p:nvSpPr>
        <p:spPr bwMode="auto">
          <a:xfrm>
            <a:off x="8380413" y="5089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5" name="Oval 54"/>
          <p:cNvSpPr>
            <a:spLocks noChangeArrowheads="1"/>
          </p:cNvSpPr>
          <p:nvPr/>
        </p:nvSpPr>
        <p:spPr bwMode="auto">
          <a:xfrm>
            <a:off x="7542213" y="4937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6" name="Oval 55"/>
          <p:cNvSpPr>
            <a:spLocks noChangeArrowheads="1"/>
          </p:cNvSpPr>
          <p:nvPr/>
        </p:nvSpPr>
        <p:spPr bwMode="auto">
          <a:xfrm>
            <a:off x="7085013" y="4860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7" name="Oval 56"/>
          <p:cNvSpPr>
            <a:spLocks noChangeArrowheads="1"/>
          </p:cNvSpPr>
          <p:nvPr/>
        </p:nvSpPr>
        <p:spPr bwMode="auto">
          <a:xfrm>
            <a:off x="7466013" y="5394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8" name="Oval 57"/>
          <p:cNvSpPr>
            <a:spLocks noChangeArrowheads="1"/>
          </p:cNvSpPr>
          <p:nvPr/>
        </p:nvSpPr>
        <p:spPr bwMode="auto">
          <a:xfrm>
            <a:off x="7923213" y="5851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29" name="Oval 58"/>
          <p:cNvSpPr>
            <a:spLocks noChangeArrowheads="1"/>
          </p:cNvSpPr>
          <p:nvPr/>
        </p:nvSpPr>
        <p:spPr bwMode="auto">
          <a:xfrm>
            <a:off x="7313613" y="5851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0" name="Oval 59"/>
          <p:cNvSpPr>
            <a:spLocks noChangeArrowheads="1"/>
          </p:cNvSpPr>
          <p:nvPr/>
        </p:nvSpPr>
        <p:spPr bwMode="auto">
          <a:xfrm>
            <a:off x="6856413" y="5394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1" name="Oval 60"/>
          <p:cNvSpPr>
            <a:spLocks noChangeArrowheads="1"/>
          </p:cNvSpPr>
          <p:nvPr/>
        </p:nvSpPr>
        <p:spPr bwMode="auto">
          <a:xfrm>
            <a:off x="6551613" y="4937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2" name="Oval 61"/>
          <p:cNvSpPr>
            <a:spLocks noChangeArrowheads="1"/>
          </p:cNvSpPr>
          <p:nvPr/>
        </p:nvSpPr>
        <p:spPr bwMode="auto">
          <a:xfrm>
            <a:off x="5942013" y="4632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3" name="Oval 62"/>
          <p:cNvSpPr>
            <a:spLocks noChangeArrowheads="1"/>
          </p:cNvSpPr>
          <p:nvPr/>
        </p:nvSpPr>
        <p:spPr bwMode="auto">
          <a:xfrm>
            <a:off x="6170613" y="5318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4" name="Oval 63"/>
          <p:cNvSpPr>
            <a:spLocks noChangeArrowheads="1"/>
          </p:cNvSpPr>
          <p:nvPr/>
        </p:nvSpPr>
        <p:spPr bwMode="auto">
          <a:xfrm>
            <a:off x="6399213" y="5851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5" name="Oval 64"/>
          <p:cNvSpPr>
            <a:spLocks noChangeArrowheads="1"/>
          </p:cNvSpPr>
          <p:nvPr/>
        </p:nvSpPr>
        <p:spPr bwMode="auto">
          <a:xfrm>
            <a:off x="5561013" y="6003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6" name="Oval 65"/>
          <p:cNvSpPr>
            <a:spLocks noChangeArrowheads="1"/>
          </p:cNvSpPr>
          <p:nvPr/>
        </p:nvSpPr>
        <p:spPr bwMode="auto">
          <a:xfrm>
            <a:off x="5484813" y="5394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7" name="Oval 66"/>
          <p:cNvSpPr>
            <a:spLocks noChangeArrowheads="1"/>
          </p:cNvSpPr>
          <p:nvPr/>
        </p:nvSpPr>
        <p:spPr bwMode="auto">
          <a:xfrm>
            <a:off x="4951413" y="4632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8" name="Oval 67"/>
          <p:cNvSpPr>
            <a:spLocks noChangeArrowheads="1"/>
          </p:cNvSpPr>
          <p:nvPr/>
        </p:nvSpPr>
        <p:spPr bwMode="auto">
          <a:xfrm>
            <a:off x="5484813" y="4327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39" name="Oval 68"/>
          <p:cNvSpPr>
            <a:spLocks noChangeArrowheads="1"/>
          </p:cNvSpPr>
          <p:nvPr/>
        </p:nvSpPr>
        <p:spPr bwMode="auto">
          <a:xfrm>
            <a:off x="5713413" y="3794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0" name="Oval 69"/>
          <p:cNvSpPr>
            <a:spLocks noChangeArrowheads="1"/>
          </p:cNvSpPr>
          <p:nvPr/>
        </p:nvSpPr>
        <p:spPr bwMode="auto">
          <a:xfrm>
            <a:off x="5180013" y="3336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1" name="Oval 70"/>
          <p:cNvSpPr>
            <a:spLocks noChangeArrowheads="1"/>
          </p:cNvSpPr>
          <p:nvPr/>
        </p:nvSpPr>
        <p:spPr bwMode="auto">
          <a:xfrm>
            <a:off x="5713413" y="2955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2" name="Oval 71"/>
          <p:cNvSpPr>
            <a:spLocks noChangeArrowheads="1"/>
          </p:cNvSpPr>
          <p:nvPr/>
        </p:nvSpPr>
        <p:spPr bwMode="auto">
          <a:xfrm>
            <a:off x="6170613" y="2803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3" name="Oval 72"/>
          <p:cNvSpPr>
            <a:spLocks noChangeArrowheads="1"/>
          </p:cNvSpPr>
          <p:nvPr/>
        </p:nvSpPr>
        <p:spPr bwMode="auto">
          <a:xfrm>
            <a:off x="5789613" y="2193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4" name="Oval 73"/>
          <p:cNvSpPr>
            <a:spLocks noChangeArrowheads="1"/>
          </p:cNvSpPr>
          <p:nvPr/>
        </p:nvSpPr>
        <p:spPr bwMode="auto">
          <a:xfrm>
            <a:off x="6475413" y="1965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5" name="Oval 74"/>
          <p:cNvSpPr>
            <a:spLocks noChangeArrowheads="1"/>
          </p:cNvSpPr>
          <p:nvPr/>
        </p:nvSpPr>
        <p:spPr bwMode="auto">
          <a:xfrm>
            <a:off x="5637213" y="1584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6" name="Oval 75"/>
          <p:cNvSpPr>
            <a:spLocks noChangeArrowheads="1"/>
          </p:cNvSpPr>
          <p:nvPr/>
        </p:nvSpPr>
        <p:spPr bwMode="auto">
          <a:xfrm>
            <a:off x="5180013" y="1965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7" name="Oval 76"/>
          <p:cNvSpPr>
            <a:spLocks noChangeArrowheads="1"/>
          </p:cNvSpPr>
          <p:nvPr/>
        </p:nvSpPr>
        <p:spPr bwMode="auto">
          <a:xfrm>
            <a:off x="5103813" y="2574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8" name="Oval 77"/>
          <p:cNvSpPr>
            <a:spLocks noChangeArrowheads="1"/>
          </p:cNvSpPr>
          <p:nvPr/>
        </p:nvSpPr>
        <p:spPr bwMode="auto">
          <a:xfrm>
            <a:off x="4722813" y="3032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49" name="Oval 78"/>
          <p:cNvSpPr>
            <a:spLocks noChangeArrowheads="1"/>
          </p:cNvSpPr>
          <p:nvPr/>
        </p:nvSpPr>
        <p:spPr bwMode="auto">
          <a:xfrm>
            <a:off x="5103813" y="3870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0" name="Oval 79"/>
          <p:cNvSpPr>
            <a:spLocks noChangeArrowheads="1"/>
          </p:cNvSpPr>
          <p:nvPr/>
        </p:nvSpPr>
        <p:spPr bwMode="auto">
          <a:xfrm>
            <a:off x="4341813" y="394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1" name="Oval 80"/>
          <p:cNvSpPr>
            <a:spLocks noChangeArrowheads="1"/>
          </p:cNvSpPr>
          <p:nvPr/>
        </p:nvSpPr>
        <p:spPr bwMode="auto">
          <a:xfrm>
            <a:off x="4265613" y="47847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2" name="Oval 81"/>
          <p:cNvSpPr>
            <a:spLocks noChangeArrowheads="1"/>
          </p:cNvSpPr>
          <p:nvPr/>
        </p:nvSpPr>
        <p:spPr bwMode="auto">
          <a:xfrm>
            <a:off x="4494213" y="5622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3" name="Oval 82"/>
          <p:cNvSpPr>
            <a:spLocks noChangeArrowheads="1"/>
          </p:cNvSpPr>
          <p:nvPr/>
        </p:nvSpPr>
        <p:spPr bwMode="auto">
          <a:xfrm>
            <a:off x="3808413" y="6003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4" name="Oval 83"/>
          <p:cNvSpPr>
            <a:spLocks noChangeArrowheads="1"/>
          </p:cNvSpPr>
          <p:nvPr/>
        </p:nvSpPr>
        <p:spPr bwMode="auto">
          <a:xfrm>
            <a:off x="3351213" y="5241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5" name="Oval 84"/>
          <p:cNvSpPr>
            <a:spLocks noChangeArrowheads="1"/>
          </p:cNvSpPr>
          <p:nvPr/>
        </p:nvSpPr>
        <p:spPr bwMode="auto">
          <a:xfrm>
            <a:off x="3351213" y="4327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6" name="Oval 85"/>
          <p:cNvSpPr>
            <a:spLocks noChangeArrowheads="1"/>
          </p:cNvSpPr>
          <p:nvPr/>
        </p:nvSpPr>
        <p:spPr bwMode="auto">
          <a:xfrm>
            <a:off x="3960813" y="3108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7" name="Oval 86"/>
          <p:cNvSpPr>
            <a:spLocks noChangeArrowheads="1"/>
          </p:cNvSpPr>
          <p:nvPr/>
        </p:nvSpPr>
        <p:spPr bwMode="auto">
          <a:xfrm>
            <a:off x="4341813" y="2270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8" name="Oval 87"/>
          <p:cNvSpPr>
            <a:spLocks noChangeArrowheads="1"/>
          </p:cNvSpPr>
          <p:nvPr/>
        </p:nvSpPr>
        <p:spPr bwMode="auto">
          <a:xfrm>
            <a:off x="3427413" y="2270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59" name="Oval 88"/>
          <p:cNvSpPr>
            <a:spLocks noChangeArrowheads="1"/>
          </p:cNvSpPr>
          <p:nvPr/>
        </p:nvSpPr>
        <p:spPr bwMode="auto">
          <a:xfrm>
            <a:off x="3275013" y="3413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0" name="Oval 89"/>
          <p:cNvSpPr>
            <a:spLocks noChangeArrowheads="1"/>
          </p:cNvSpPr>
          <p:nvPr/>
        </p:nvSpPr>
        <p:spPr bwMode="auto">
          <a:xfrm>
            <a:off x="2208213" y="5089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1" name="Oval 90"/>
          <p:cNvSpPr>
            <a:spLocks noChangeArrowheads="1"/>
          </p:cNvSpPr>
          <p:nvPr/>
        </p:nvSpPr>
        <p:spPr bwMode="auto">
          <a:xfrm>
            <a:off x="2284413" y="6156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2" name="Oval 91"/>
          <p:cNvSpPr>
            <a:spLocks noChangeArrowheads="1"/>
          </p:cNvSpPr>
          <p:nvPr/>
        </p:nvSpPr>
        <p:spPr bwMode="auto">
          <a:xfrm>
            <a:off x="2284413" y="3870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3" name="Oval 92"/>
          <p:cNvSpPr>
            <a:spLocks noChangeArrowheads="1"/>
          </p:cNvSpPr>
          <p:nvPr/>
        </p:nvSpPr>
        <p:spPr bwMode="auto">
          <a:xfrm>
            <a:off x="2436813" y="26511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4" name="Oval 93"/>
          <p:cNvSpPr>
            <a:spLocks noChangeArrowheads="1"/>
          </p:cNvSpPr>
          <p:nvPr/>
        </p:nvSpPr>
        <p:spPr bwMode="auto">
          <a:xfrm>
            <a:off x="2589213" y="15843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sp>
        <p:nvSpPr>
          <p:cNvPr id="32865" name="Oval 94"/>
          <p:cNvSpPr>
            <a:spLocks noChangeArrowheads="1"/>
          </p:cNvSpPr>
          <p:nvPr/>
        </p:nvSpPr>
        <p:spPr bwMode="auto">
          <a:xfrm>
            <a:off x="4037013" y="14319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00" b="1">
              <a:solidFill>
                <a:srgbClr val="000000"/>
              </a:solidFill>
              <a:cs typeface="Arial" charset="0"/>
            </a:endParaRPr>
          </a:p>
        </p:txBody>
      </p:sp>
      <p:grpSp>
        <p:nvGrpSpPr>
          <p:cNvPr id="32866" name="Group 96"/>
          <p:cNvGrpSpPr>
            <a:grpSpLocks/>
          </p:cNvGrpSpPr>
          <p:nvPr/>
        </p:nvGrpSpPr>
        <p:grpSpPr bwMode="auto">
          <a:xfrm>
            <a:off x="5657850" y="2405063"/>
            <a:ext cx="2819400" cy="2895600"/>
            <a:chOff x="3744" y="4464"/>
            <a:chExt cx="1776" cy="1824"/>
          </a:xfrm>
        </p:grpSpPr>
        <p:sp>
          <p:nvSpPr>
            <p:cNvPr id="32873" name="Oval 97"/>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grpSp>
          <p:nvGrpSpPr>
            <p:cNvPr id="32874" name="Group 98"/>
            <p:cNvGrpSpPr>
              <a:grpSpLocks/>
            </p:cNvGrpSpPr>
            <p:nvPr/>
          </p:nvGrpSpPr>
          <p:grpSpPr bwMode="auto">
            <a:xfrm>
              <a:off x="4491" y="5231"/>
              <a:ext cx="288" cy="288"/>
              <a:chOff x="4486" y="3484"/>
              <a:chExt cx="288" cy="288"/>
            </a:xfrm>
          </p:grpSpPr>
          <p:sp>
            <p:nvSpPr>
              <p:cNvPr id="32875" name="Oval 99"/>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2876" name="Line 100"/>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7" name="Line 101"/>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32867" name="AutoShape 103"/>
          <p:cNvSpPr>
            <a:spLocks noChangeArrowheads="1"/>
          </p:cNvSpPr>
          <p:nvPr/>
        </p:nvSpPr>
        <p:spPr bwMode="auto">
          <a:xfrm>
            <a:off x="8913813" y="1957388"/>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Center of</a:t>
            </a:r>
          </a:p>
          <a:p>
            <a:pPr algn="ctr"/>
            <a:r>
              <a:rPr lang="en-US" sz="1600">
                <a:solidFill>
                  <a:srgbClr val="000000"/>
                </a:solidFill>
                <a:cs typeface="Arial" charset="0"/>
              </a:rPr>
              <a:t>mass</a:t>
            </a:r>
          </a:p>
        </p:txBody>
      </p:sp>
      <p:grpSp>
        <p:nvGrpSpPr>
          <p:cNvPr id="4" name="Group 104"/>
          <p:cNvGrpSpPr>
            <a:grpSpLocks/>
          </p:cNvGrpSpPr>
          <p:nvPr/>
        </p:nvGrpSpPr>
        <p:grpSpPr bwMode="auto">
          <a:xfrm>
            <a:off x="6835775" y="3630613"/>
            <a:ext cx="457200" cy="457200"/>
            <a:chOff x="4486" y="3484"/>
            <a:chExt cx="288" cy="288"/>
          </a:xfrm>
        </p:grpSpPr>
        <p:sp>
          <p:nvSpPr>
            <p:cNvPr id="32870" name="Oval 105"/>
            <p:cNvSpPr>
              <a:spLocks noChangeArrowheads="1"/>
            </p:cNvSpPr>
            <p:nvPr/>
          </p:nvSpPr>
          <p:spPr bwMode="auto">
            <a:xfrm>
              <a:off x="4560" y="3552"/>
              <a:ext cx="144" cy="144"/>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b="1">
                <a:solidFill>
                  <a:srgbClr val="000000"/>
                </a:solidFill>
                <a:cs typeface="Arial" charset="0"/>
              </a:endParaRPr>
            </a:p>
          </p:txBody>
        </p:sp>
        <p:sp>
          <p:nvSpPr>
            <p:cNvPr id="32871" name="Line 106"/>
            <p:cNvSpPr>
              <a:spLocks noChangeShapeType="1"/>
            </p:cNvSpPr>
            <p:nvPr/>
          </p:nvSpPr>
          <p:spPr bwMode="auto">
            <a:xfrm>
              <a:off x="4632" y="3484"/>
              <a:ext cx="0" cy="288"/>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2" name="Line 107"/>
            <p:cNvSpPr>
              <a:spLocks noChangeShapeType="1"/>
            </p:cNvSpPr>
            <p:nvPr/>
          </p:nvSpPr>
          <p:spPr bwMode="auto">
            <a:xfrm rot="-5400000">
              <a:off x="4630" y="3482"/>
              <a:ext cx="0" cy="288"/>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869" name="AutoShape 102"/>
          <p:cNvSpPr>
            <a:spLocks noChangeArrowheads="1"/>
          </p:cNvSpPr>
          <p:nvPr/>
        </p:nvSpPr>
        <p:spPr bwMode="auto">
          <a:xfrm>
            <a:off x="8913813" y="127635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a:solidFill>
                  <a:srgbClr val="000000"/>
                </a:solidFill>
                <a:cs typeface="Arial" charset="0"/>
              </a:rPr>
              <a:t>Search</a:t>
            </a:r>
            <a:br>
              <a:rPr lang="en-US" sz="1600">
                <a:solidFill>
                  <a:srgbClr val="000000"/>
                </a:solidFill>
                <a:cs typeface="Arial" charset="0"/>
              </a:rPr>
            </a:br>
            <a:r>
              <a:rPr lang="en-US" sz="1600">
                <a:solidFill>
                  <a:srgbClr val="000000"/>
                </a:solidFill>
                <a:cs typeface="Arial" charset="0"/>
              </a:rPr>
              <a:t>window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Mean shift clustering/segmentation</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1179074" y="2753936"/>
            <a:ext cx="5786744" cy="1818064"/>
          </a:xfrm>
        </p:spPr>
        <p:txBody>
          <a:bodyPr>
            <a:normAutofit fontScale="92500"/>
          </a:bodyPr>
          <a:lstStyle/>
          <a:p>
            <a:r>
              <a:rPr lang="en-US" sz="2000" dirty="0"/>
              <a:t>Find features (color, gradients, texture, </a:t>
            </a:r>
            <a:r>
              <a:rPr lang="en-US" sz="2000" dirty="0" err="1"/>
              <a:t>etc</a:t>
            </a:r>
            <a:r>
              <a:rPr lang="en-US" sz="2000" dirty="0"/>
              <a:t>)</a:t>
            </a:r>
          </a:p>
          <a:p>
            <a:r>
              <a:rPr lang="en-US" sz="2000" dirty="0"/>
              <a:t>Initialize windows at individual feature points</a:t>
            </a:r>
          </a:p>
          <a:p>
            <a:r>
              <a:rPr lang="en-US" sz="2000" dirty="0"/>
              <a:t>Perform mean shift for each window until convergence</a:t>
            </a:r>
          </a:p>
          <a:p>
            <a:r>
              <a:rPr lang="en-US" sz="2000" dirty="0"/>
              <a:t>Merge windows that end up near the same “peak” or mode</a:t>
            </a:r>
          </a:p>
        </p:txBody>
      </p:sp>
      <p:pic>
        <p:nvPicPr>
          <p:cNvPr id="6" name="Picture 8">
            <a:extLst>
              <a:ext uri="{FF2B5EF4-FFF2-40B4-BE49-F238E27FC236}">
                <a16:creationId xmlns:a16="http://schemas.microsoft.com/office/drawing/2014/main" id="{A52CC03C-6AB2-48DF-8736-6C9E78DFB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268"/>
          <a:stretch>
            <a:fillRect/>
          </a:stretch>
        </p:blipFill>
        <p:spPr bwMode="auto">
          <a:xfrm>
            <a:off x="6965817" y="2711231"/>
            <a:ext cx="4393481" cy="3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996ECDD-7E98-40B1-87F4-EDC41FA98B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2929" b="20463"/>
          <a:stretch/>
        </p:blipFill>
        <p:spPr bwMode="auto">
          <a:xfrm>
            <a:off x="1882453" y="4366733"/>
            <a:ext cx="3507694" cy="253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124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Mean shift segmentation results</a:t>
            </a:r>
          </a:p>
        </p:txBody>
      </p:sp>
      <p:sp>
        <p:nvSpPr>
          <p:cNvPr id="12" name="TextBox 11">
            <a:extLst>
              <a:ext uri="{FF2B5EF4-FFF2-40B4-BE49-F238E27FC236}">
                <a16:creationId xmlns:a16="http://schemas.microsoft.com/office/drawing/2014/main" id="{D2C5DE85-2B51-4D2E-8339-447E9EA6B2C4}"/>
              </a:ext>
            </a:extLst>
          </p:cNvPr>
          <p:cNvSpPr txBox="1"/>
          <p:nvPr/>
        </p:nvSpPr>
        <p:spPr>
          <a:xfrm>
            <a:off x="2441693" y="65476"/>
            <a:ext cx="7823200" cy="369332"/>
          </a:xfrm>
          <a:prstGeom prst="rect">
            <a:avLst/>
          </a:prstGeom>
          <a:noFill/>
        </p:spPr>
        <p:txBody>
          <a:bodyPr wrap="square">
            <a:spAutoFit/>
          </a:bodyPr>
          <a:lstStyle/>
          <a:p>
            <a:r>
              <a:rPr lang="en-US" dirty="0">
                <a:cs typeface="Arial" charset="0"/>
              </a:rPr>
              <a:t>http://www.caip.rutgers.edu/~comanici/MSPAMI/msPamiResults.html</a:t>
            </a:r>
          </a:p>
        </p:txBody>
      </p:sp>
      <p:pic>
        <p:nvPicPr>
          <p:cNvPr id="5" name="Picture 4">
            <a:extLst>
              <a:ext uri="{FF2B5EF4-FFF2-40B4-BE49-F238E27FC236}">
                <a16:creationId xmlns:a16="http://schemas.microsoft.com/office/drawing/2014/main" id="{C267461F-6C16-4096-8A8C-338AD0886004}"/>
              </a:ext>
            </a:extLst>
          </p:cNvPr>
          <p:cNvPicPr>
            <a:picLocks noChangeAspect="1"/>
          </p:cNvPicPr>
          <p:nvPr/>
        </p:nvPicPr>
        <p:blipFill>
          <a:blip r:embed="rId3"/>
          <a:stretch>
            <a:fillRect/>
          </a:stretch>
        </p:blipFill>
        <p:spPr>
          <a:xfrm>
            <a:off x="314905" y="2544115"/>
            <a:ext cx="5526331" cy="3596366"/>
          </a:xfrm>
          <a:prstGeom prst="rect">
            <a:avLst/>
          </a:prstGeom>
        </p:spPr>
      </p:pic>
      <p:pic>
        <p:nvPicPr>
          <p:cNvPr id="14" name="Picture 13">
            <a:extLst>
              <a:ext uri="{FF2B5EF4-FFF2-40B4-BE49-F238E27FC236}">
                <a16:creationId xmlns:a16="http://schemas.microsoft.com/office/drawing/2014/main" id="{0A989ECC-FBA5-472D-B712-9A54E44753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57703" y="2464882"/>
            <a:ext cx="5590517" cy="1841152"/>
          </a:xfrm>
          <a:prstGeom prst="rect">
            <a:avLst/>
          </a:prstGeom>
        </p:spPr>
      </p:pic>
      <p:pic>
        <p:nvPicPr>
          <p:cNvPr id="16" name="Picture 15">
            <a:extLst>
              <a:ext uri="{FF2B5EF4-FFF2-40B4-BE49-F238E27FC236}">
                <a16:creationId xmlns:a16="http://schemas.microsoft.com/office/drawing/2014/main" id="{0CFB57A0-6BB0-4498-B523-4EEB391F935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56141" y="4302555"/>
            <a:ext cx="5590517" cy="1857480"/>
          </a:xfrm>
          <a:prstGeom prst="rect">
            <a:avLst/>
          </a:prstGeom>
        </p:spPr>
      </p:pic>
    </p:spTree>
    <p:extLst>
      <p:ext uri="{BB962C8B-B14F-4D97-AF65-F5344CB8AC3E}">
        <p14:creationId xmlns:p14="http://schemas.microsoft.com/office/powerpoint/2010/main" val="2512359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5E01F3-2E9B-49BB-839D-EF8861D80AC2}"/>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 και -</a:t>
            </a:r>
            <a:endParaRPr lang="en-US" sz="4000" dirty="0">
              <a:solidFill>
                <a:srgbClr val="FFFFFF"/>
              </a:solidFill>
            </a:endParaRPr>
          </a:p>
        </p:txBody>
      </p:sp>
      <p:sp>
        <p:nvSpPr>
          <p:cNvPr id="3" name="Content Placeholder 2">
            <a:extLst>
              <a:ext uri="{FF2B5EF4-FFF2-40B4-BE49-F238E27FC236}">
                <a16:creationId xmlns:a16="http://schemas.microsoft.com/office/drawing/2014/main" id="{1EFC1E9D-2A29-4C9D-8C03-9CAC6877B7BC}"/>
              </a:ext>
            </a:extLst>
          </p:cNvPr>
          <p:cNvSpPr>
            <a:spLocks noGrp="1"/>
          </p:cNvSpPr>
          <p:nvPr>
            <p:ph idx="1"/>
          </p:nvPr>
        </p:nvSpPr>
        <p:spPr>
          <a:xfrm>
            <a:off x="1179226" y="3092970"/>
            <a:ext cx="9833548" cy="2693976"/>
          </a:xfrm>
        </p:spPr>
        <p:txBody>
          <a:bodyPr>
            <a:normAutofit fontScale="92500" lnSpcReduction="20000"/>
          </a:bodyPr>
          <a:lstStyle/>
          <a:p>
            <a:r>
              <a:rPr lang="en-US" dirty="0"/>
              <a:t>Pros:</a:t>
            </a:r>
          </a:p>
          <a:p>
            <a:pPr lvl="1"/>
            <a:r>
              <a:rPr lang="en-US" dirty="0"/>
              <a:t>Does not assume shape on clusters</a:t>
            </a:r>
          </a:p>
          <a:p>
            <a:pPr lvl="1"/>
            <a:r>
              <a:rPr lang="en-US" dirty="0"/>
              <a:t>One parameter choice (window size)</a:t>
            </a:r>
          </a:p>
          <a:p>
            <a:pPr lvl="1"/>
            <a:r>
              <a:rPr lang="en-US" dirty="0"/>
              <a:t>Generic technique</a:t>
            </a:r>
          </a:p>
          <a:p>
            <a:pPr lvl="1"/>
            <a:r>
              <a:rPr lang="en-US" dirty="0"/>
              <a:t>Find multiple modes</a:t>
            </a:r>
          </a:p>
          <a:p>
            <a:r>
              <a:rPr lang="en-US" dirty="0"/>
              <a:t>Cons:</a:t>
            </a:r>
          </a:p>
          <a:p>
            <a:pPr lvl="1"/>
            <a:r>
              <a:rPr lang="en-US" dirty="0"/>
              <a:t>Selection of window size</a:t>
            </a:r>
          </a:p>
          <a:p>
            <a:pPr lvl="1"/>
            <a:r>
              <a:rPr lang="en-US" dirty="0"/>
              <a:t>Does not scale well with dimension of feature space</a:t>
            </a:r>
          </a:p>
        </p:txBody>
      </p:sp>
    </p:spTree>
    <p:extLst>
      <p:ext uri="{BB962C8B-B14F-4D97-AF65-F5344CB8AC3E}">
        <p14:creationId xmlns:p14="http://schemas.microsoft.com/office/powerpoint/2010/main" val="3883871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Region growing (1/5)</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826299" y="2753936"/>
            <a:ext cx="7110402" cy="3806272"/>
          </a:xfrm>
        </p:spPr>
        <p:txBody>
          <a:bodyPr>
            <a:normAutofit/>
          </a:bodyPr>
          <a:lstStyle/>
          <a:p>
            <a:pPr eaLnBrk="1" hangingPunct="1">
              <a:lnSpc>
                <a:spcPct val="90000"/>
              </a:lnSpc>
            </a:pPr>
            <a:r>
              <a:rPr lang="en-US" sz="2000" dirty="0"/>
              <a:t>Region growing techniques start with one pixel of a potential region and try to grow it by adding adjacent pixels till the pixels being compared are too dissimilar.</a:t>
            </a:r>
          </a:p>
          <a:p>
            <a:pPr eaLnBrk="1" hangingPunct="1">
              <a:lnSpc>
                <a:spcPct val="90000"/>
              </a:lnSpc>
            </a:pPr>
            <a:r>
              <a:rPr lang="en-US" sz="2000" dirty="0"/>
              <a:t>The first pixel selected can be just the first unlabeled pixel in the image or a set of seed pixels can be chosen (manually or automatically) from the image.</a:t>
            </a:r>
          </a:p>
          <a:p>
            <a:pPr eaLnBrk="1" hangingPunct="1">
              <a:lnSpc>
                <a:spcPct val="90000"/>
              </a:lnSpc>
            </a:pPr>
            <a:r>
              <a:rPr lang="en-US" sz="2000" dirty="0"/>
              <a:t>We need to define a measure of similarity between a pixel and a set of pixels as well as a rule that makes a decision for growing based on this measure.</a:t>
            </a:r>
          </a:p>
        </p:txBody>
      </p:sp>
      <p:pic>
        <p:nvPicPr>
          <p:cNvPr id="5" name="Picture 4" descr="A picture containing text, white, gun, projector&#10;&#10;Description automatically generated">
            <a:extLst>
              <a:ext uri="{FF2B5EF4-FFF2-40B4-BE49-F238E27FC236}">
                <a16:creationId xmlns:a16="http://schemas.microsoft.com/office/drawing/2014/main" id="{C50EA718-ED24-49F4-A958-76E3CF50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701" y="2753936"/>
            <a:ext cx="3429000" cy="3190875"/>
          </a:xfrm>
          <a:prstGeom prst="rect">
            <a:avLst/>
          </a:prstGeom>
        </p:spPr>
      </p:pic>
      <p:sp>
        <p:nvSpPr>
          <p:cNvPr id="9" name="TextBox 8">
            <a:extLst>
              <a:ext uri="{FF2B5EF4-FFF2-40B4-BE49-F238E27FC236}">
                <a16:creationId xmlns:a16="http://schemas.microsoft.com/office/drawing/2014/main" id="{513F56D5-DD35-45DC-8214-54F9B1E6AADE}"/>
              </a:ext>
            </a:extLst>
          </p:cNvPr>
          <p:cNvSpPr txBox="1"/>
          <p:nvPr/>
        </p:nvSpPr>
        <p:spPr>
          <a:xfrm>
            <a:off x="6922299" y="6313908"/>
            <a:ext cx="6096000" cy="369332"/>
          </a:xfrm>
          <a:prstGeom prst="rect">
            <a:avLst/>
          </a:prstGeom>
          <a:noFill/>
        </p:spPr>
        <p:txBody>
          <a:bodyPr wrap="square">
            <a:spAutoFit/>
          </a:bodyPr>
          <a:lstStyle/>
          <a:p>
            <a:r>
              <a:rPr lang="en-US" dirty="0">
                <a:solidFill>
                  <a:srgbClr val="0070C0"/>
                </a:solidFill>
              </a:rPr>
              <a:t>https://mastromonaco.dev/projects/region-growing/</a:t>
            </a:r>
          </a:p>
        </p:txBody>
      </p:sp>
    </p:spTree>
    <p:extLst>
      <p:ext uri="{BB962C8B-B14F-4D97-AF65-F5344CB8AC3E}">
        <p14:creationId xmlns:p14="http://schemas.microsoft.com/office/powerpoint/2010/main" val="2645726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Region growing (2/5)</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854156" y="2600059"/>
            <a:ext cx="10483384" cy="2693976"/>
          </a:xfrm>
        </p:spPr>
        <p:txBody>
          <a:bodyPr>
            <a:normAutofit fontScale="92500" lnSpcReduction="10000"/>
          </a:bodyPr>
          <a:lstStyle/>
          <a:p>
            <a:pPr eaLnBrk="1" hangingPunct="1">
              <a:lnSpc>
                <a:spcPct val="90000"/>
              </a:lnSpc>
            </a:pPr>
            <a:r>
              <a:rPr lang="en-US" dirty="0"/>
              <a:t>Usually a statistical test is used to decide which pixels can be added to a region.</a:t>
            </a:r>
          </a:p>
          <a:p>
            <a:pPr lvl="1" eaLnBrk="1" hangingPunct="1">
              <a:lnSpc>
                <a:spcPct val="90000"/>
              </a:lnSpc>
            </a:pPr>
            <a:r>
              <a:rPr lang="en-US" dirty="0"/>
              <a:t>Region is a population with similar statistics.</a:t>
            </a:r>
          </a:p>
          <a:p>
            <a:pPr lvl="1" eaLnBrk="1" hangingPunct="1">
              <a:lnSpc>
                <a:spcPct val="90000"/>
              </a:lnSpc>
            </a:pPr>
            <a:r>
              <a:rPr lang="en-US" dirty="0"/>
              <a:t>Use statistical test to see if neighbor on border fits into the region population.</a:t>
            </a:r>
          </a:p>
          <a:p>
            <a:pPr eaLnBrk="1" hangingPunct="1"/>
            <a:r>
              <a:rPr lang="en-US" dirty="0"/>
              <a:t>Let R be the N pixel region so far and p be a neighboring pixel with gray tone y.</a:t>
            </a:r>
          </a:p>
          <a:p>
            <a:pPr eaLnBrk="1" hangingPunct="1"/>
            <a:r>
              <a:rPr lang="en-US" dirty="0"/>
              <a:t>Define the mean X and scatter S</a:t>
            </a:r>
            <a:r>
              <a:rPr lang="en-US" baseline="30000" dirty="0"/>
              <a:t>2</a:t>
            </a:r>
            <a:r>
              <a:rPr lang="en-US" dirty="0"/>
              <a:t> (sample variance) by</a:t>
            </a:r>
          </a:p>
        </p:txBody>
      </p:sp>
      <p:graphicFrame>
        <p:nvGraphicFramePr>
          <p:cNvPr id="6" name="Object 4">
            <a:extLst>
              <a:ext uri="{FF2B5EF4-FFF2-40B4-BE49-F238E27FC236}">
                <a16:creationId xmlns:a16="http://schemas.microsoft.com/office/drawing/2014/main" id="{71B8FC9A-7184-44BF-AB42-FD4A2AAC86AB}"/>
              </a:ext>
            </a:extLst>
          </p:cNvPr>
          <p:cNvGraphicFramePr>
            <a:graphicFrameLocks noChangeAspect="1"/>
          </p:cNvGraphicFramePr>
          <p:nvPr>
            <p:extLst>
              <p:ext uri="{D42A27DB-BD31-4B8C-83A1-F6EECF244321}">
                <p14:modId xmlns:p14="http://schemas.microsoft.com/office/powerpoint/2010/main" val="1221421363"/>
              </p:ext>
            </p:extLst>
          </p:nvPr>
        </p:nvGraphicFramePr>
        <p:xfrm>
          <a:off x="3351798" y="5407442"/>
          <a:ext cx="2552700" cy="1111250"/>
        </p:xfrm>
        <a:graphic>
          <a:graphicData uri="http://schemas.openxmlformats.org/presentationml/2006/ole">
            <mc:AlternateContent xmlns:mc="http://schemas.openxmlformats.org/markup-compatibility/2006">
              <mc:Choice xmlns:v="urn:schemas-microsoft-com:vml" Requires="v">
                <p:oleObj spid="_x0000_s9226" name="Equation" r:id="rId4" imgW="990360" imgH="431640" progId="Equation.3">
                  <p:embed/>
                </p:oleObj>
              </mc:Choice>
              <mc:Fallback>
                <p:oleObj name="Equation" r:id="rId4" imgW="990360" imgH="431640" progId="Equation.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98" y="5407442"/>
                        <a:ext cx="255270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08A2B6DA-6207-483F-8D24-E84847E3DFAB}"/>
              </a:ext>
            </a:extLst>
          </p:cNvPr>
          <p:cNvGraphicFramePr>
            <a:graphicFrameLocks noChangeAspect="1"/>
          </p:cNvGraphicFramePr>
          <p:nvPr>
            <p:extLst>
              <p:ext uri="{D42A27DB-BD31-4B8C-83A1-F6EECF244321}">
                <p14:modId xmlns:p14="http://schemas.microsoft.com/office/powerpoint/2010/main" val="1430007808"/>
              </p:ext>
            </p:extLst>
          </p:nvPr>
        </p:nvGraphicFramePr>
        <p:xfrm>
          <a:off x="6375986" y="5407442"/>
          <a:ext cx="3632200" cy="1111250"/>
        </p:xfrm>
        <a:graphic>
          <a:graphicData uri="http://schemas.openxmlformats.org/presentationml/2006/ole">
            <mc:AlternateContent xmlns:mc="http://schemas.openxmlformats.org/markup-compatibility/2006">
              <mc:Choice xmlns:v="urn:schemas-microsoft-com:vml" Requires="v">
                <p:oleObj spid="_x0000_s9227" name="Equation" r:id="rId6" imgW="1409400" imgH="431640" progId="Equation.3">
                  <p:embed/>
                </p:oleObj>
              </mc:Choice>
              <mc:Fallback>
                <p:oleObj name="Equation" r:id="rId6" imgW="1409400" imgH="431640" progId="Equation.3">
                  <p:embed/>
                  <p:pic>
                    <p:nvPicPr>
                      <p:cNvPr id="102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5986" y="5407442"/>
                        <a:ext cx="363220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86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Segmentation types</a:t>
            </a:r>
          </a:p>
        </p:txBody>
      </p:sp>
      <p:pic>
        <p:nvPicPr>
          <p:cNvPr id="6" name="Picture 3">
            <a:extLst>
              <a:ext uri="{FF2B5EF4-FFF2-40B4-BE49-F238E27FC236}">
                <a16:creationId xmlns:a16="http://schemas.microsoft.com/office/drawing/2014/main" id="{4B533E2E-9AC1-466E-AB2F-7589C7484CE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385" b="15016"/>
          <a:stretch/>
        </p:blipFill>
        <p:spPr bwMode="auto">
          <a:xfrm>
            <a:off x="196545" y="2438713"/>
            <a:ext cx="11639550" cy="31467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43889EB-01D0-4C0D-90D6-34151900DE9F}"/>
              </a:ext>
            </a:extLst>
          </p:cNvPr>
          <p:cNvSpPr txBox="1"/>
          <p:nvPr/>
        </p:nvSpPr>
        <p:spPr>
          <a:xfrm>
            <a:off x="3047848" y="5898569"/>
            <a:ext cx="6096000" cy="646331"/>
          </a:xfrm>
          <a:prstGeom prst="rect">
            <a:avLst/>
          </a:prstGeom>
          <a:noFill/>
        </p:spPr>
        <p:txBody>
          <a:bodyPr wrap="square">
            <a:spAutoFit/>
          </a:bodyPr>
          <a:lstStyle/>
          <a:p>
            <a:r>
              <a:rPr lang="en-US" dirty="0"/>
              <a:t>Bottom-up: group tokens with similar features</a:t>
            </a:r>
          </a:p>
          <a:p>
            <a:r>
              <a:rPr lang="en-US" dirty="0"/>
              <a:t>Top-down: group tokens that likely belong to the same object</a:t>
            </a:r>
          </a:p>
        </p:txBody>
      </p:sp>
    </p:spTree>
    <p:extLst>
      <p:ext uri="{BB962C8B-B14F-4D97-AF65-F5344CB8AC3E}">
        <p14:creationId xmlns:p14="http://schemas.microsoft.com/office/powerpoint/2010/main" val="741398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Region growing (3/5)</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1179226" y="3092970"/>
            <a:ext cx="9833548" cy="2693976"/>
          </a:xfrm>
        </p:spPr>
        <p:txBody>
          <a:bodyPr>
            <a:normAutofit/>
          </a:bodyPr>
          <a:lstStyle/>
          <a:p>
            <a:pPr eaLnBrk="1" hangingPunct="1"/>
            <a:r>
              <a:rPr lang="en-US" sz="2000" dirty="0"/>
              <a:t>The T statistic is defined by</a:t>
            </a:r>
          </a:p>
          <a:p>
            <a:pPr eaLnBrk="1" hangingPunct="1"/>
            <a:endParaRPr lang="en-US" sz="2000" dirty="0"/>
          </a:p>
          <a:p>
            <a:pPr eaLnBrk="1" hangingPunct="1"/>
            <a:endParaRPr lang="en-US" sz="2000" dirty="0"/>
          </a:p>
          <a:p>
            <a:pPr eaLnBrk="1" hangingPunct="1"/>
            <a:endParaRPr lang="en-US" sz="2000" dirty="0"/>
          </a:p>
          <a:p>
            <a:pPr eaLnBrk="1" hangingPunct="1"/>
            <a:r>
              <a:rPr lang="en-US" sz="2000" dirty="0"/>
              <a:t>It has a T</a:t>
            </a:r>
            <a:r>
              <a:rPr lang="en-US" sz="2000" baseline="-25000" dirty="0"/>
              <a:t>N-1</a:t>
            </a:r>
            <a:r>
              <a:rPr lang="en-US" sz="2000" dirty="0"/>
              <a:t> distribution if all the pixels in R and the test pixel p are independent and identically distributed Gaussians (</a:t>
            </a:r>
            <a:r>
              <a:rPr lang="en-US" sz="2000" dirty="0" err="1"/>
              <a:t>i.i.d</a:t>
            </a:r>
            <a:r>
              <a:rPr lang="en-US" sz="2000" dirty="0"/>
              <a:t>. assumption).</a:t>
            </a:r>
          </a:p>
        </p:txBody>
      </p:sp>
      <p:graphicFrame>
        <p:nvGraphicFramePr>
          <p:cNvPr id="6" name="Object 4">
            <a:extLst>
              <a:ext uri="{FF2B5EF4-FFF2-40B4-BE49-F238E27FC236}">
                <a16:creationId xmlns:a16="http://schemas.microsoft.com/office/drawing/2014/main" id="{CAE7DB6A-7E61-416B-ADE6-0156E29F82FC}"/>
              </a:ext>
            </a:extLst>
          </p:cNvPr>
          <p:cNvGraphicFramePr>
            <a:graphicFrameLocks noChangeAspect="1"/>
          </p:cNvGraphicFramePr>
          <p:nvPr>
            <p:extLst>
              <p:ext uri="{D42A27DB-BD31-4B8C-83A1-F6EECF244321}">
                <p14:modId xmlns:p14="http://schemas.microsoft.com/office/powerpoint/2010/main" val="1990777884"/>
              </p:ext>
            </p:extLst>
          </p:nvPr>
        </p:nvGraphicFramePr>
        <p:xfrm>
          <a:off x="3696034" y="3429000"/>
          <a:ext cx="4252913" cy="1168400"/>
        </p:xfrm>
        <a:graphic>
          <a:graphicData uri="http://schemas.openxmlformats.org/presentationml/2006/ole">
            <mc:AlternateContent xmlns:mc="http://schemas.openxmlformats.org/markup-compatibility/2006">
              <mc:Choice xmlns:v="urn:schemas-microsoft-com:vml" Requires="v">
                <p:oleObj spid="_x0000_s10244" name="Equation" r:id="rId4" imgW="1803240" imgH="495000" progId="Equation.3">
                  <p:embed/>
                </p:oleObj>
              </mc:Choice>
              <mc:Fallback>
                <p:oleObj name="Equation" r:id="rId4" imgW="1803240" imgH="495000" progId="Equation.3">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034" y="3429000"/>
                        <a:ext cx="4252913"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41773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Region growing (4/5)</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1179226" y="3092970"/>
            <a:ext cx="9833548" cy="2693976"/>
          </a:xfrm>
        </p:spPr>
        <p:txBody>
          <a:bodyPr>
            <a:normAutofit/>
          </a:bodyPr>
          <a:lstStyle/>
          <a:p>
            <a:pPr eaLnBrk="1" hangingPunct="1">
              <a:defRPr/>
            </a:pPr>
            <a:r>
              <a:rPr lang="en-US" sz="2000" dirty="0"/>
              <a:t>For the T distribution, statistical tables give us the probability </a:t>
            </a:r>
            <a:r>
              <a:rPr lang="en-US" sz="2000" dirty="0" err="1"/>
              <a:t>Pr</a:t>
            </a:r>
            <a:r>
              <a:rPr lang="en-US" sz="2000" dirty="0"/>
              <a:t>(T </a:t>
            </a:r>
            <a:r>
              <a:rPr lang="en-US" sz="2000" dirty="0">
                <a:cs typeface="Tahoma" pitchFamily="34" charset="0"/>
              </a:rPr>
              <a:t>≤</a:t>
            </a:r>
            <a:r>
              <a:rPr lang="en-US" sz="2000" dirty="0"/>
              <a:t> t) for a given degrees of freedom and a confidence level. From this, pick a suitable threshold t.</a:t>
            </a:r>
          </a:p>
          <a:p>
            <a:pPr eaLnBrk="1" hangingPunct="1">
              <a:defRPr/>
            </a:pPr>
            <a:r>
              <a:rPr lang="en-US" sz="2000" dirty="0"/>
              <a:t>If the computed T </a:t>
            </a:r>
            <a:r>
              <a:rPr lang="en-US" sz="2000" dirty="0">
                <a:cs typeface="Tahoma" pitchFamily="34" charset="0"/>
              </a:rPr>
              <a:t>≤</a:t>
            </a:r>
            <a:r>
              <a:rPr lang="en-US" sz="2000" dirty="0"/>
              <a:t> t for desired confidence level, add p to region R and update the mean and scatter using p.</a:t>
            </a:r>
          </a:p>
          <a:p>
            <a:pPr eaLnBrk="1" hangingPunct="1">
              <a:defRPr/>
            </a:pPr>
            <a:r>
              <a:rPr lang="en-US" sz="2000" dirty="0"/>
              <a:t>If T is too high, the value p is not likely to have arisen from the population of pixels in R. Start a new region.</a:t>
            </a:r>
          </a:p>
          <a:p>
            <a:pPr eaLnBrk="1" hangingPunct="1">
              <a:defRPr/>
            </a:pPr>
            <a:r>
              <a:rPr lang="en-US" sz="2000" dirty="0"/>
              <a:t>Many other statistical and distance-based methods have also been proposed for region growing.</a:t>
            </a:r>
          </a:p>
        </p:txBody>
      </p:sp>
    </p:spTree>
    <p:extLst>
      <p:ext uri="{BB962C8B-B14F-4D97-AF65-F5344CB8AC3E}">
        <p14:creationId xmlns:p14="http://schemas.microsoft.com/office/powerpoint/2010/main" val="3133315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Region growing (5/5)</a:t>
            </a:r>
          </a:p>
        </p:txBody>
      </p:sp>
      <p:grpSp>
        <p:nvGrpSpPr>
          <p:cNvPr id="6" name="Group 19">
            <a:extLst>
              <a:ext uri="{FF2B5EF4-FFF2-40B4-BE49-F238E27FC236}">
                <a16:creationId xmlns:a16="http://schemas.microsoft.com/office/drawing/2014/main" id="{819938D4-1A1E-42AB-9F12-259C89E1876F}"/>
              </a:ext>
            </a:extLst>
          </p:cNvPr>
          <p:cNvGrpSpPr>
            <a:grpSpLocks/>
          </p:cNvGrpSpPr>
          <p:nvPr/>
        </p:nvGrpSpPr>
        <p:grpSpPr bwMode="auto">
          <a:xfrm>
            <a:off x="4405238" y="2076142"/>
            <a:ext cx="3107675" cy="2267547"/>
            <a:chOff x="539552" y="1268760"/>
            <a:chExt cx="3682803" cy="2509247"/>
          </a:xfrm>
        </p:grpSpPr>
        <p:sp>
          <p:nvSpPr>
            <p:cNvPr id="7" name="Text Box 6">
              <a:extLst>
                <a:ext uri="{FF2B5EF4-FFF2-40B4-BE49-F238E27FC236}">
                  <a16:creationId xmlns:a16="http://schemas.microsoft.com/office/drawing/2014/main" id="{F1EBDA4D-1883-42CF-B22F-CEF9B81FF250}"/>
                </a:ext>
              </a:extLst>
            </p:cNvPr>
            <p:cNvSpPr txBox="1">
              <a:spLocks noChangeArrowheads="1"/>
            </p:cNvSpPr>
            <p:nvPr/>
          </p:nvSpPr>
          <p:spPr bwMode="auto">
            <a:xfrm>
              <a:off x="539552" y="3501008"/>
              <a:ext cx="36828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1200">
                  <a:solidFill>
                    <a:srgbClr val="003366"/>
                  </a:solidFill>
                  <a:cs typeface="Tahoma" pitchFamily="34" charset="0"/>
                </a:rPr>
                <a:t>http://</a:t>
              </a:r>
              <a:r>
                <a:rPr lang="en-US" sz="1100">
                  <a:solidFill>
                    <a:srgbClr val="003366"/>
                  </a:solidFill>
                  <a:cs typeface="Tahoma" pitchFamily="34" charset="0"/>
                </a:rPr>
                <a:t>www.bigr.nl/website/static/research/regrow.html</a:t>
              </a:r>
              <a:endParaRPr lang="en-US" sz="1200">
                <a:solidFill>
                  <a:srgbClr val="003366"/>
                </a:solidFill>
                <a:cs typeface="Tahoma" pitchFamily="34" charset="0"/>
              </a:endParaRPr>
            </a:p>
          </p:txBody>
        </p:sp>
        <p:pic>
          <p:nvPicPr>
            <p:cNvPr id="9" name="Picture 10" descr="http://www.bigr.nl/website/static/research/regrowfig1.gif">
              <a:extLst>
                <a:ext uri="{FF2B5EF4-FFF2-40B4-BE49-F238E27FC236}">
                  <a16:creationId xmlns:a16="http://schemas.microsoft.com/office/drawing/2014/main" id="{828144DF-D078-4FBF-ACEB-AA6FECCC7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268760"/>
              <a:ext cx="3672408" cy="226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8">
            <a:extLst>
              <a:ext uri="{FF2B5EF4-FFF2-40B4-BE49-F238E27FC236}">
                <a16:creationId xmlns:a16="http://schemas.microsoft.com/office/drawing/2014/main" id="{6DCB9FA5-F627-4F91-BF0E-59F545E6D3DC}"/>
              </a:ext>
            </a:extLst>
          </p:cNvPr>
          <p:cNvGrpSpPr>
            <a:grpSpLocks/>
          </p:cNvGrpSpPr>
          <p:nvPr/>
        </p:nvGrpSpPr>
        <p:grpSpPr bwMode="auto">
          <a:xfrm>
            <a:off x="336007" y="2567337"/>
            <a:ext cx="3482243" cy="2525128"/>
            <a:chOff x="4860032" y="1268760"/>
            <a:chExt cx="3744416" cy="2663135"/>
          </a:xfrm>
        </p:grpSpPr>
        <p:pic>
          <p:nvPicPr>
            <p:cNvPr id="12" name="Picture 18" descr="http://www.mathworks.com/matlabcentral/fx_files/19084/1/region_growing.png">
              <a:extLst>
                <a:ext uri="{FF2B5EF4-FFF2-40B4-BE49-F238E27FC236}">
                  <a16:creationId xmlns:a16="http://schemas.microsoft.com/office/drawing/2014/main" id="{A9784741-84EA-47DA-8994-CD2D6832C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268760"/>
              <a:ext cx="2688297" cy="230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3">
              <a:extLst>
                <a:ext uri="{FF2B5EF4-FFF2-40B4-BE49-F238E27FC236}">
                  <a16:creationId xmlns:a16="http://schemas.microsoft.com/office/drawing/2014/main" id="{776378AB-86A1-44B1-AA34-6DCB792BA8AE}"/>
                </a:ext>
              </a:extLst>
            </p:cNvPr>
            <p:cNvSpPr>
              <a:spLocks noChangeArrowheads="1"/>
            </p:cNvSpPr>
            <p:nvPr/>
          </p:nvSpPr>
          <p:spPr bwMode="auto">
            <a:xfrm>
              <a:off x="4860032" y="3501008"/>
              <a:ext cx="37444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003366"/>
                  </a:solidFill>
                  <a:cs typeface="Tahoma" pitchFamily="34" charset="0"/>
                </a:rPr>
                <a:t>http://www.mathworks.com/matlabcentral/fileexchange/</a:t>
              </a:r>
            </a:p>
            <a:p>
              <a:r>
                <a:rPr lang="en-US" sz="1100">
                  <a:solidFill>
                    <a:srgbClr val="003366"/>
                  </a:solidFill>
                  <a:cs typeface="Tahoma" pitchFamily="34" charset="0"/>
                </a:rPr>
                <a:t>19084-region-growing</a:t>
              </a:r>
            </a:p>
          </p:txBody>
        </p:sp>
      </p:grpSp>
      <p:grpSp>
        <p:nvGrpSpPr>
          <p:cNvPr id="14" name="Group 20">
            <a:extLst>
              <a:ext uri="{FF2B5EF4-FFF2-40B4-BE49-F238E27FC236}">
                <a16:creationId xmlns:a16="http://schemas.microsoft.com/office/drawing/2014/main" id="{5157EE73-9EFE-4FD6-B586-F42C11362070}"/>
              </a:ext>
            </a:extLst>
          </p:cNvPr>
          <p:cNvGrpSpPr>
            <a:grpSpLocks/>
          </p:cNvGrpSpPr>
          <p:nvPr/>
        </p:nvGrpSpPr>
        <p:grpSpPr bwMode="auto">
          <a:xfrm>
            <a:off x="8446936" y="2460832"/>
            <a:ext cx="3567111" cy="2391742"/>
            <a:chOff x="4788024" y="3933056"/>
            <a:chExt cx="3744416" cy="2664296"/>
          </a:xfrm>
        </p:grpSpPr>
        <p:pic>
          <p:nvPicPr>
            <p:cNvPr id="15" name="Picture 20" descr="http://www.mathworks.com/matlabcentral/fx_files/32532/6/regionGrowing.png">
              <a:extLst>
                <a:ext uri="{FF2B5EF4-FFF2-40B4-BE49-F238E27FC236}">
                  <a16:creationId xmlns:a16="http://schemas.microsoft.com/office/drawing/2014/main" id="{2B90A87A-8529-4BD9-8982-EC5987FAE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3933056"/>
              <a:ext cx="3528392" cy="225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3ECAAFFB-1168-4E17-BCD5-A915A3FF9414}"/>
                </a:ext>
              </a:extLst>
            </p:cNvPr>
            <p:cNvSpPr>
              <a:spLocks noChangeArrowheads="1"/>
            </p:cNvSpPr>
            <p:nvPr/>
          </p:nvSpPr>
          <p:spPr bwMode="auto">
            <a:xfrm>
              <a:off x="4788024" y="6151076"/>
              <a:ext cx="374441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rgbClr val="003366"/>
                  </a:solidFill>
                  <a:cs typeface="Tahoma" pitchFamily="34" charset="0"/>
                </a:rPr>
                <a:t>http://</a:t>
              </a:r>
              <a:r>
                <a:rPr lang="en-US" sz="1100">
                  <a:solidFill>
                    <a:srgbClr val="003366"/>
                  </a:solidFill>
                  <a:cs typeface="Tahoma" pitchFamily="34" charset="0"/>
                </a:rPr>
                <a:t>www.mathworks.com/matlabcentral/fileexchange/</a:t>
              </a:r>
            </a:p>
            <a:p>
              <a:r>
                <a:rPr lang="en-US" sz="1100">
                  <a:solidFill>
                    <a:srgbClr val="003366"/>
                  </a:solidFill>
                  <a:cs typeface="Tahoma" pitchFamily="34" charset="0"/>
                </a:rPr>
                <a:t>32532-region-growing-2d3d-grayscale</a:t>
              </a:r>
              <a:endParaRPr lang="en-US" sz="1200">
                <a:solidFill>
                  <a:srgbClr val="003366"/>
                </a:solidFill>
                <a:cs typeface="Tahoma" pitchFamily="34" charset="0"/>
              </a:endParaRPr>
            </a:p>
          </p:txBody>
        </p:sp>
      </p:grpSp>
      <p:grpSp>
        <p:nvGrpSpPr>
          <p:cNvPr id="17" name="Group 21">
            <a:extLst>
              <a:ext uri="{FF2B5EF4-FFF2-40B4-BE49-F238E27FC236}">
                <a16:creationId xmlns:a16="http://schemas.microsoft.com/office/drawing/2014/main" id="{08336646-CC92-49E9-9CC8-5320D1CFF38C}"/>
              </a:ext>
            </a:extLst>
          </p:cNvPr>
          <p:cNvGrpSpPr>
            <a:grpSpLocks/>
          </p:cNvGrpSpPr>
          <p:nvPr/>
        </p:nvGrpSpPr>
        <p:grpSpPr bwMode="auto">
          <a:xfrm>
            <a:off x="3573951" y="4544887"/>
            <a:ext cx="4891087" cy="2276475"/>
            <a:chOff x="179512" y="3861048"/>
            <a:chExt cx="4891150" cy="2277834"/>
          </a:xfrm>
        </p:grpSpPr>
        <p:pic>
          <p:nvPicPr>
            <p:cNvPr id="18" name="Picture 22" descr="http://www.creatis.insa-lyon.fr/%7Egrenier/wp-content/uploads/research/ROSE_10_UnifyingVariationalApproachRegionGrowing.bmp">
              <a:extLst>
                <a:ext uri="{FF2B5EF4-FFF2-40B4-BE49-F238E27FC236}">
                  <a16:creationId xmlns:a16="http://schemas.microsoft.com/office/drawing/2014/main" id="{3D81CBD2-7776-42EE-979F-30B50C1BD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3861048"/>
              <a:ext cx="489115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7">
              <a:extLst>
                <a:ext uri="{FF2B5EF4-FFF2-40B4-BE49-F238E27FC236}">
                  <a16:creationId xmlns:a16="http://schemas.microsoft.com/office/drawing/2014/main" id="{F34F2000-88AB-4983-8111-2445BB3D3AD7}"/>
                </a:ext>
              </a:extLst>
            </p:cNvPr>
            <p:cNvSpPr>
              <a:spLocks noChangeArrowheads="1"/>
            </p:cNvSpPr>
            <p:nvPr/>
          </p:nvSpPr>
          <p:spPr bwMode="auto">
            <a:xfrm>
              <a:off x="1080120" y="5877272"/>
              <a:ext cx="32758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003366"/>
                  </a:solidFill>
                  <a:cs typeface="Tahoma" pitchFamily="34" charset="0"/>
                </a:rPr>
                <a:t>http://www.creatis.insa-lyon.fr/~grenier/?p=172</a:t>
              </a:r>
            </a:p>
          </p:txBody>
        </p:sp>
      </p:grpSp>
    </p:spTree>
    <p:extLst>
      <p:ext uri="{BB962C8B-B14F-4D97-AF65-F5344CB8AC3E}">
        <p14:creationId xmlns:p14="http://schemas.microsoft.com/office/powerpoint/2010/main" val="1163363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69B771-95D4-4D8A-BAE1-BB591A6B9F6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Split-and-merge (1/3)</a:t>
            </a:r>
          </a:p>
        </p:txBody>
      </p:sp>
      <p:sp>
        <p:nvSpPr>
          <p:cNvPr id="3" name="Content Placeholder 2">
            <a:extLst>
              <a:ext uri="{FF2B5EF4-FFF2-40B4-BE49-F238E27FC236}">
                <a16:creationId xmlns:a16="http://schemas.microsoft.com/office/drawing/2014/main" id="{93426098-54D0-48AA-8B5B-1822373E1138}"/>
              </a:ext>
            </a:extLst>
          </p:cNvPr>
          <p:cNvSpPr>
            <a:spLocks noGrp="1"/>
          </p:cNvSpPr>
          <p:nvPr>
            <p:ph idx="1"/>
          </p:nvPr>
        </p:nvSpPr>
        <p:spPr>
          <a:xfrm>
            <a:off x="1179226" y="2978923"/>
            <a:ext cx="9833548" cy="3518129"/>
          </a:xfrm>
        </p:spPr>
        <p:txBody>
          <a:bodyPr>
            <a:normAutofit fontScale="92500" lnSpcReduction="10000"/>
          </a:bodyPr>
          <a:lstStyle/>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AutoNum type="arabicPeriod"/>
              <a:tabLst/>
              <a:defRPr/>
            </a:pPr>
            <a:r>
              <a:rPr kumimoji="0" lang="en-US" sz="2800" b="0" i="0" u="none" strike="noStrike" kern="0" cap="none" spc="0" normalizeH="0" baseline="0" noProof="0" dirty="0">
                <a:ln>
                  <a:noFill/>
                </a:ln>
                <a:solidFill>
                  <a:srgbClr val="003366"/>
                </a:solidFill>
                <a:effectLst/>
                <a:uLnTx/>
                <a:uFillTx/>
                <a:latin typeface="Tahoma"/>
                <a:ea typeface="+mn-ea"/>
                <a:cs typeface="+mn-cs"/>
              </a:rPr>
              <a:t>Start with the whole image.</a:t>
            </a:r>
          </a:p>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AutoNum type="arabicPeriod"/>
              <a:tabLst/>
              <a:defRPr/>
            </a:pPr>
            <a:r>
              <a:rPr kumimoji="0" lang="en-US" sz="2800" b="0" i="0" u="none" strike="noStrike" kern="0" cap="none" spc="0" normalizeH="0" baseline="0" noProof="0" dirty="0">
                <a:ln>
                  <a:noFill/>
                </a:ln>
                <a:solidFill>
                  <a:srgbClr val="003366"/>
                </a:solidFill>
                <a:effectLst/>
                <a:uLnTx/>
                <a:uFillTx/>
                <a:latin typeface="Tahoma"/>
                <a:ea typeface="+mn-ea"/>
                <a:cs typeface="+mn-cs"/>
              </a:rPr>
              <a:t>If the variance is too high, break into quadrants.</a:t>
            </a:r>
          </a:p>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AutoNum type="arabicPeriod"/>
              <a:tabLst/>
              <a:defRPr/>
            </a:pPr>
            <a:r>
              <a:rPr kumimoji="0" lang="en-US" sz="2800" b="0" i="0" u="none" strike="noStrike" kern="0" cap="none" spc="0" normalizeH="0" baseline="0" noProof="0" dirty="0">
                <a:ln>
                  <a:noFill/>
                </a:ln>
                <a:solidFill>
                  <a:srgbClr val="003366"/>
                </a:solidFill>
                <a:effectLst/>
                <a:uLnTx/>
                <a:uFillTx/>
                <a:latin typeface="Tahoma"/>
                <a:ea typeface="+mn-ea"/>
                <a:cs typeface="+mn-cs"/>
              </a:rPr>
              <a:t>Merge any adjacent regions that are similar enough.</a:t>
            </a:r>
          </a:p>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AutoNum type="arabicPeriod"/>
              <a:tabLst/>
              <a:defRPr/>
            </a:pPr>
            <a:r>
              <a:rPr kumimoji="0" lang="en-US" sz="2800" b="0" i="0" u="none" strike="noStrike" kern="0" cap="none" spc="0" normalizeH="0" baseline="0" noProof="0" dirty="0">
                <a:ln>
                  <a:noFill/>
                </a:ln>
                <a:solidFill>
                  <a:srgbClr val="003366"/>
                </a:solidFill>
                <a:effectLst/>
                <a:uLnTx/>
                <a:uFillTx/>
                <a:latin typeface="Tahoma"/>
                <a:ea typeface="+mn-ea"/>
                <a:cs typeface="+mn-cs"/>
              </a:rPr>
              <a:t>Repeat steps 2 and 3, iteratively until no more splitting or merging occur.</a:t>
            </a:r>
          </a:p>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Char char="n"/>
              <a:tabLst/>
              <a:defRPr/>
            </a:pPr>
            <a:endParaRPr kumimoji="0" lang="en-US" sz="2800" b="0" i="0" u="none" strike="noStrike" kern="0" cap="none" spc="0" normalizeH="0" baseline="0" noProof="0" dirty="0">
              <a:ln>
                <a:noFill/>
              </a:ln>
              <a:solidFill>
                <a:srgbClr val="003366"/>
              </a:solidFill>
              <a:effectLst/>
              <a:uLnTx/>
              <a:uFillTx/>
              <a:latin typeface="Tahoma"/>
              <a:ea typeface="+mn-ea"/>
              <a:cs typeface="+mn-cs"/>
            </a:endParaRPr>
          </a:p>
          <a:p>
            <a:pPr marL="533400" marR="0" lvl="0" indent="-533400" algn="l" defTabSz="914400" rtl="0" eaLnBrk="1" fontAlgn="base" latinLnBrk="0" hangingPunct="1">
              <a:lnSpc>
                <a:spcPct val="100000"/>
              </a:lnSpc>
              <a:spcBef>
                <a:spcPct val="20000"/>
              </a:spcBef>
              <a:spcAft>
                <a:spcPct val="0"/>
              </a:spcAft>
              <a:buClr>
                <a:srgbClr val="336699"/>
              </a:buClr>
              <a:buSzPct val="60000"/>
              <a:buFont typeface="Wingdings" pitchFamily="2" charset="2"/>
              <a:buNone/>
              <a:tabLst/>
              <a:defRPr/>
            </a:pPr>
            <a:r>
              <a:rPr kumimoji="0" lang="en-US" sz="2800" b="0" i="0" u="none" strike="noStrike" kern="0" cap="none" spc="0" normalizeH="0" baseline="0" noProof="0" dirty="0">
                <a:ln>
                  <a:noFill/>
                </a:ln>
                <a:solidFill>
                  <a:srgbClr val="003366"/>
                </a:solidFill>
                <a:effectLst/>
                <a:uLnTx/>
                <a:uFillTx/>
                <a:latin typeface="Tahoma"/>
                <a:ea typeface="+mn-ea"/>
                <a:cs typeface="+mn-cs"/>
                <a:sym typeface="Wingdings" pitchFamily="2" charset="2"/>
              </a:rPr>
              <a:t>  </a:t>
            </a:r>
            <a:r>
              <a:rPr kumimoji="0" lang="en-US" sz="2800" b="0" i="0" u="none" strike="noStrike" kern="0" cap="none" spc="0" normalizeH="0" baseline="0" noProof="0" dirty="0">
                <a:ln>
                  <a:noFill/>
                </a:ln>
                <a:solidFill>
                  <a:srgbClr val="003366"/>
                </a:solidFill>
                <a:effectLst/>
                <a:uLnTx/>
                <a:uFillTx/>
                <a:latin typeface="Tahoma"/>
                <a:ea typeface="+mn-ea"/>
                <a:cs typeface="+mn-cs"/>
              </a:rPr>
              <a:t>Idea: good</a:t>
            </a:r>
            <a:br>
              <a:rPr kumimoji="0" lang="en-US" sz="2800" b="0" i="0" u="none" strike="noStrike" kern="0" cap="none" spc="0" normalizeH="0" baseline="0" noProof="0" dirty="0">
                <a:ln>
                  <a:noFill/>
                </a:ln>
                <a:solidFill>
                  <a:srgbClr val="003366"/>
                </a:solidFill>
                <a:effectLst/>
                <a:uLnTx/>
                <a:uFillTx/>
                <a:latin typeface="Tahoma"/>
                <a:ea typeface="+mn-ea"/>
                <a:cs typeface="+mn-cs"/>
              </a:rPr>
            </a:br>
            <a:r>
              <a:rPr kumimoji="0" lang="en-US" sz="2800" b="0" i="0" u="none" strike="noStrike" kern="0" cap="none" spc="0" normalizeH="0" baseline="0" noProof="0" dirty="0">
                <a:ln>
                  <a:noFill/>
                </a:ln>
                <a:solidFill>
                  <a:srgbClr val="003366"/>
                </a:solidFill>
                <a:effectLst/>
                <a:uLnTx/>
                <a:uFillTx/>
                <a:latin typeface="Tahoma"/>
                <a:ea typeface="+mn-ea"/>
                <a:cs typeface="+mn-cs"/>
              </a:rPr>
              <a:t>Results: blocky</a:t>
            </a:r>
          </a:p>
          <a:p>
            <a:pPr marL="0" indent="0">
              <a:buNone/>
            </a:pPr>
            <a:endParaRPr lang="en-US" sz="2000" dirty="0">
              <a:solidFill>
                <a:srgbClr val="000000"/>
              </a:solidFill>
            </a:endParaRPr>
          </a:p>
        </p:txBody>
      </p:sp>
      <p:pic>
        <p:nvPicPr>
          <p:cNvPr id="6" name="Picture 5">
            <a:extLst>
              <a:ext uri="{FF2B5EF4-FFF2-40B4-BE49-F238E27FC236}">
                <a16:creationId xmlns:a16="http://schemas.microsoft.com/office/drawing/2014/main" id="{00380B5B-C5B0-4079-9E97-64736FC7EE7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519"/>
          <a:stretch>
            <a:fillRect/>
          </a:stretch>
        </p:blipFill>
        <p:spPr bwMode="auto">
          <a:xfrm>
            <a:off x="5534311" y="4795010"/>
            <a:ext cx="5478463"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749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Split-and-merge (2/3)</a:t>
            </a:r>
          </a:p>
        </p:txBody>
      </p:sp>
      <p:pic>
        <p:nvPicPr>
          <p:cNvPr id="12" name="Picture 7">
            <a:extLst>
              <a:ext uri="{FF2B5EF4-FFF2-40B4-BE49-F238E27FC236}">
                <a16:creationId xmlns:a16="http://schemas.microsoft.com/office/drawing/2014/main" id="{76A476A4-2DAB-4CB5-8359-2D79872BE1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9" t="31937" r="42547" b="50334"/>
          <a:stretch/>
        </p:blipFill>
        <p:spPr bwMode="auto">
          <a:xfrm>
            <a:off x="6299201" y="3605162"/>
            <a:ext cx="4894747" cy="20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DB1E2BF-070E-4469-9441-C72ACB663B3C}"/>
              </a:ext>
            </a:extLst>
          </p:cNvPr>
          <p:cNvPicPr>
            <a:picLocks noChangeAspect="1"/>
          </p:cNvPicPr>
          <p:nvPr/>
        </p:nvPicPr>
        <p:blipFill rotWithShape="1">
          <a:blip r:embed="rId4"/>
          <a:srcRect l="4332" t="23665" r="4165" b="15238"/>
          <a:stretch/>
        </p:blipFill>
        <p:spPr>
          <a:xfrm>
            <a:off x="969348" y="4599914"/>
            <a:ext cx="4923453" cy="1974464"/>
          </a:xfrm>
          <a:prstGeom prst="rect">
            <a:avLst/>
          </a:prstGeom>
        </p:spPr>
      </p:pic>
      <p:pic>
        <p:nvPicPr>
          <p:cNvPr id="5" name="Picture 4">
            <a:extLst>
              <a:ext uri="{FF2B5EF4-FFF2-40B4-BE49-F238E27FC236}">
                <a16:creationId xmlns:a16="http://schemas.microsoft.com/office/drawing/2014/main" id="{70BE7E8A-A072-4D0F-816D-7DEAC17F8444}"/>
              </a:ext>
            </a:extLst>
          </p:cNvPr>
          <p:cNvPicPr>
            <a:picLocks noChangeAspect="1"/>
          </p:cNvPicPr>
          <p:nvPr/>
        </p:nvPicPr>
        <p:blipFill rotWithShape="1">
          <a:blip r:embed="rId5"/>
          <a:srcRect l="5059" t="23087" r="3438" b="13159"/>
          <a:stretch/>
        </p:blipFill>
        <p:spPr>
          <a:xfrm>
            <a:off x="969349" y="2398851"/>
            <a:ext cx="4923452" cy="2060297"/>
          </a:xfrm>
          <a:prstGeom prst="rect">
            <a:avLst/>
          </a:prstGeom>
        </p:spPr>
      </p:pic>
      <p:sp>
        <p:nvSpPr>
          <p:cNvPr id="16" name="Down Arrow 7">
            <a:extLst>
              <a:ext uri="{FF2B5EF4-FFF2-40B4-BE49-F238E27FC236}">
                <a16:creationId xmlns:a16="http://schemas.microsoft.com/office/drawing/2014/main" id="{8B5DCE4F-47D3-4F82-83EF-D7AAD356DF37}"/>
              </a:ext>
            </a:extLst>
          </p:cNvPr>
          <p:cNvSpPr/>
          <p:nvPr/>
        </p:nvSpPr>
        <p:spPr bwMode="auto">
          <a:xfrm>
            <a:off x="3227388" y="4316292"/>
            <a:ext cx="269875" cy="500062"/>
          </a:xfrm>
          <a:prstGeom prst="down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7" name="Bent-Up Arrow 8">
            <a:extLst>
              <a:ext uri="{FF2B5EF4-FFF2-40B4-BE49-F238E27FC236}">
                <a16:creationId xmlns:a16="http://schemas.microsoft.com/office/drawing/2014/main" id="{85B9166C-D6D4-4624-84D0-51802AEB3CDC}"/>
              </a:ext>
            </a:extLst>
          </p:cNvPr>
          <p:cNvSpPr/>
          <p:nvPr/>
        </p:nvSpPr>
        <p:spPr bwMode="auto">
          <a:xfrm>
            <a:off x="5892801" y="5772557"/>
            <a:ext cx="1326535" cy="517525"/>
          </a:xfrm>
          <a:prstGeom prst="bentUp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Tree>
    <p:extLst>
      <p:ext uri="{BB962C8B-B14F-4D97-AF65-F5344CB8AC3E}">
        <p14:creationId xmlns:p14="http://schemas.microsoft.com/office/powerpoint/2010/main" val="3184733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Split-and-merge (3/3)</a:t>
            </a:r>
          </a:p>
        </p:txBody>
      </p:sp>
      <p:pic>
        <p:nvPicPr>
          <p:cNvPr id="6" name="Picture 4">
            <a:extLst>
              <a:ext uri="{FF2B5EF4-FFF2-40B4-BE49-F238E27FC236}">
                <a16:creationId xmlns:a16="http://schemas.microsoft.com/office/drawing/2014/main" id="{2D87903C-2571-44FF-A9EC-CE7BDA44E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547" y="2550734"/>
            <a:ext cx="2871853" cy="425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BAF8A108-06BE-467B-A944-F17FCAE29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535" y="2554373"/>
            <a:ext cx="2871854" cy="427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961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(1/9)</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865384" y="2525612"/>
            <a:ext cx="10461231" cy="3278801"/>
          </a:xfrm>
        </p:spPr>
        <p:txBody>
          <a:bodyPr>
            <a:normAutofit fontScale="92500" lnSpcReduction="10000"/>
          </a:bodyPr>
          <a:lstStyle/>
          <a:p>
            <a:pPr eaLnBrk="1" hangingPunct="1"/>
            <a:r>
              <a:rPr lang="en-US" dirty="0"/>
              <a:t>The image can be interpreted as a topographic surface, with both valleys and mountains.</a:t>
            </a:r>
          </a:p>
          <a:p>
            <a:pPr eaLnBrk="1" hangingPunct="1"/>
            <a:r>
              <a:rPr lang="en-US" dirty="0"/>
              <a:t>Three types of points can be considered:</a:t>
            </a:r>
          </a:p>
          <a:p>
            <a:pPr lvl="1" eaLnBrk="1" hangingPunct="1"/>
            <a:r>
              <a:rPr lang="en-US" dirty="0"/>
              <a:t>Points belonging to a regional minimum.</a:t>
            </a:r>
          </a:p>
          <a:p>
            <a:pPr lvl="1" eaLnBrk="1" hangingPunct="1"/>
            <a:r>
              <a:rPr lang="en-US" dirty="0"/>
              <a:t>Points at which a drop of water, if placed at the location of any of those points, would fall to a single minimum.</a:t>
            </a:r>
            <a:br>
              <a:rPr lang="en-US" dirty="0"/>
            </a:br>
            <a:r>
              <a:rPr lang="en-US" dirty="0">
                <a:sym typeface="Wingdings" pitchFamily="2" charset="2"/>
              </a:rPr>
              <a:t> </a:t>
            </a:r>
            <a:r>
              <a:rPr lang="en-US" dirty="0">
                <a:solidFill>
                  <a:schemeClr val="hlink"/>
                </a:solidFill>
                <a:sym typeface="Wingdings" pitchFamily="2" charset="2"/>
              </a:rPr>
              <a:t>catchment basins</a:t>
            </a:r>
          </a:p>
          <a:p>
            <a:pPr lvl="1" eaLnBrk="1" hangingPunct="1"/>
            <a:r>
              <a:rPr lang="en-US" dirty="0">
                <a:sym typeface="Wingdings" pitchFamily="2" charset="2"/>
              </a:rPr>
              <a:t>Points at which water would be equally likely to fall to more than one such minimum.</a:t>
            </a:r>
            <a:br>
              <a:rPr lang="en-US" dirty="0">
                <a:sym typeface="Wingdings" pitchFamily="2" charset="2"/>
              </a:rPr>
            </a:br>
            <a:r>
              <a:rPr lang="en-US" dirty="0">
                <a:sym typeface="Wingdings" pitchFamily="2" charset="2"/>
              </a:rPr>
              <a:t> </a:t>
            </a:r>
            <a:r>
              <a:rPr lang="en-US" dirty="0">
                <a:solidFill>
                  <a:schemeClr val="hlink"/>
                </a:solidFill>
                <a:sym typeface="Wingdings" pitchFamily="2" charset="2"/>
              </a:rPr>
              <a:t>watershed lines</a:t>
            </a:r>
            <a:endParaRPr lang="en-US" dirty="0">
              <a:solidFill>
                <a:schemeClr val="hlink"/>
              </a:solidFill>
            </a:endParaRPr>
          </a:p>
        </p:txBody>
      </p:sp>
      <p:pic>
        <p:nvPicPr>
          <p:cNvPr id="6" name="Picture 4">
            <a:extLst>
              <a:ext uri="{FF2B5EF4-FFF2-40B4-BE49-F238E27FC236}">
                <a16:creationId xmlns:a16="http://schemas.microsoft.com/office/drawing/2014/main" id="{006FA877-2ED8-4D89-B297-A52EDDECE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726" y="5583645"/>
            <a:ext cx="1143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C1B1A4C6-B207-417B-A4B1-7D4A266D9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126" y="5188357"/>
            <a:ext cx="23812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792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(2/9)</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3092969"/>
            <a:ext cx="9833548" cy="3249773"/>
          </a:xfrm>
        </p:spPr>
        <p:txBody>
          <a:bodyPr>
            <a:normAutofit/>
          </a:bodyPr>
          <a:lstStyle/>
          <a:p>
            <a:r>
              <a:rPr lang="en-US" sz="2000" dirty="0">
                <a:solidFill>
                  <a:srgbClr val="000000"/>
                </a:solidFill>
              </a:rPr>
              <a:t>Assume that there is a hole in each minima and the surface is immersed into a lake.</a:t>
            </a:r>
          </a:p>
          <a:p>
            <a:r>
              <a:rPr lang="en-US" sz="2000" dirty="0">
                <a:solidFill>
                  <a:srgbClr val="000000"/>
                </a:solidFill>
              </a:rPr>
              <a:t>The water will enter through the holes at the minima and flood the surface.</a:t>
            </a:r>
          </a:p>
          <a:p>
            <a:r>
              <a:rPr lang="en-US" sz="2000" dirty="0">
                <a:solidFill>
                  <a:srgbClr val="000000"/>
                </a:solidFill>
              </a:rPr>
              <a:t>To avoid the water coming from two different minima to meet, a dam is built whenever there would be a merge of the water.</a:t>
            </a:r>
          </a:p>
          <a:p>
            <a:r>
              <a:rPr lang="en-US" sz="2000" dirty="0">
                <a:solidFill>
                  <a:srgbClr val="000000"/>
                </a:solidFill>
              </a:rPr>
              <a:t>Finally, the only thing visible of the surface would be the dams. These dam walls are called the watershed lines.</a:t>
            </a:r>
          </a:p>
        </p:txBody>
      </p:sp>
    </p:spTree>
    <p:extLst>
      <p:ext uri="{BB962C8B-B14F-4D97-AF65-F5344CB8AC3E}">
        <p14:creationId xmlns:p14="http://schemas.microsoft.com/office/powerpoint/2010/main" val="564228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(3/9)</a:t>
            </a:r>
          </a:p>
        </p:txBody>
      </p:sp>
      <p:pic>
        <p:nvPicPr>
          <p:cNvPr id="6" name="Picture 4">
            <a:extLst>
              <a:ext uri="{FF2B5EF4-FFF2-40B4-BE49-F238E27FC236}">
                <a16:creationId xmlns:a16="http://schemas.microsoft.com/office/drawing/2014/main" id="{D1D9DFF6-5C5A-414D-8144-62C539B84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228" y="2599645"/>
            <a:ext cx="5283239" cy="421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18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(4/9)</a:t>
            </a:r>
          </a:p>
        </p:txBody>
      </p:sp>
      <p:pic>
        <p:nvPicPr>
          <p:cNvPr id="6" name="Picture 3">
            <a:extLst>
              <a:ext uri="{FF2B5EF4-FFF2-40B4-BE49-F238E27FC236}">
                <a16:creationId xmlns:a16="http://schemas.microsoft.com/office/drawing/2014/main" id="{B59E0BAE-74F0-4635-89CD-B571D3E9F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140" y="2617846"/>
            <a:ext cx="5317719" cy="424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37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Μερικά παραδείγματα (1/3)</a:t>
            </a:r>
            <a:endParaRPr lang="en-US" sz="4000" dirty="0">
              <a:solidFill>
                <a:srgbClr val="FFFFFF"/>
              </a:solidFill>
            </a:endParaRPr>
          </a:p>
        </p:txBody>
      </p:sp>
      <p:pic>
        <p:nvPicPr>
          <p:cNvPr id="6" name="Picture 2" descr="http://whatscookingamerica.net/EdibleFlowers/LavenderFlowers.jpg">
            <a:extLst>
              <a:ext uri="{FF2B5EF4-FFF2-40B4-BE49-F238E27FC236}">
                <a16:creationId xmlns:a16="http://schemas.microsoft.com/office/drawing/2014/main" id="{2788723B-E684-4A70-BEEE-EDDA54C82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201" y="5011522"/>
            <a:ext cx="2513012"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pecorfamily.com/Blog_202006_2D06_2D21_20Fence.jpg">
            <a:extLst>
              <a:ext uri="{FF2B5EF4-FFF2-40B4-BE49-F238E27FC236}">
                <a16:creationId xmlns:a16="http://schemas.microsoft.com/office/drawing/2014/main" id="{7EA6BAB6-18D2-45E8-9B71-803F18618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488" y="2562010"/>
            <a:ext cx="17287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www.chicagoist.com/attachments/chicagoist_alicia/GEESE.jpg">
            <a:extLst>
              <a:ext uri="{FF2B5EF4-FFF2-40B4-BE49-F238E27FC236}">
                <a16:creationId xmlns:a16="http://schemas.microsoft.com/office/drawing/2014/main" id="{E6DFA37F-E73E-4947-804F-3DD797FED5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9301" y="2562010"/>
            <a:ext cx="28797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9F9AB5E-698E-40C0-9692-6AA2F98F81BB}"/>
              </a:ext>
            </a:extLst>
          </p:cNvPr>
          <p:cNvSpPr txBox="1">
            <a:spLocks noChangeArrowheads="1"/>
          </p:cNvSpPr>
          <p:nvPr/>
        </p:nvSpPr>
        <p:spPr bwMode="auto">
          <a:xfrm>
            <a:off x="143911" y="2748669"/>
            <a:ext cx="1415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dirty="0">
                <a:solidFill>
                  <a:srgbClr val="003366"/>
                </a:solidFill>
              </a:rPr>
              <a:t>Similarity</a:t>
            </a:r>
            <a:endParaRPr lang="en-US" dirty="0">
              <a:solidFill>
                <a:srgbClr val="003366"/>
              </a:solidFill>
            </a:endParaRPr>
          </a:p>
        </p:txBody>
      </p:sp>
      <p:pic>
        <p:nvPicPr>
          <p:cNvPr id="12" name="Picture 6" descr="http://www.doorexchange.net/Door.jpg">
            <a:extLst>
              <a:ext uri="{FF2B5EF4-FFF2-40B4-BE49-F238E27FC236}">
                <a16:creationId xmlns:a16="http://schemas.microsoft.com/office/drawing/2014/main" id="{B6F2B958-E0A1-4284-A426-66A5BC2EE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1001" y="2562010"/>
            <a:ext cx="138906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middlezonemusings.com/wp-content/uploads/2007/03/eiffel-tower.jpg">
            <a:extLst>
              <a:ext uri="{FF2B5EF4-FFF2-40B4-BE49-F238E27FC236}">
                <a16:creationId xmlns:a16="http://schemas.microsoft.com/office/drawing/2014/main" id="{8DAD1C4C-E041-4159-9D29-62A07A231F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076" y="4938497"/>
            <a:ext cx="141763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http://www.seedmagazine.com/news/uploads/attractive_article.jpg">
            <a:extLst>
              <a:ext uri="{FF2B5EF4-FFF2-40B4-BE49-F238E27FC236}">
                <a16:creationId xmlns:a16="http://schemas.microsoft.com/office/drawing/2014/main" id="{169259E4-58D6-450C-83A5-7FA920D87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4076" y="2562010"/>
            <a:ext cx="16732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37D1A45B-BC47-44A7-B5E0-6CC19EAD679B}"/>
              </a:ext>
            </a:extLst>
          </p:cNvPr>
          <p:cNvSpPr txBox="1">
            <a:spLocks noChangeArrowheads="1"/>
          </p:cNvSpPr>
          <p:nvPr/>
        </p:nvSpPr>
        <p:spPr bwMode="auto">
          <a:xfrm>
            <a:off x="10632699" y="2723047"/>
            <a:ext cx="1558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dirty="0">
                <a:solidFill>
                  <a:srgbClr val="003366"/>
                </a:solidFill>
              </a:rPr>
              <a:t>Symmetry</a:t>
            </a:r>
          </a:p>
        </p:txBody>
      </p:sp>
      <p:cxnSp>
        <p:nvCxnSpPr>
          <p:cNvPr id="16" name="Straight Connector 19">
            <a:extLst>
              <a:ext uri="{FF2B5EF4-FFF2-40B4-BE49-F238E27FC236}">
                <a16:creationId xmlns:a16="http://schemas.microsoft.com/office/drawing/2014/main" id="{B2557DE6-0920-4C31-BB59-C513B10300F1}"/>
              </a:ext>
            </a:extLst>
          </p:cNvPr>
          <p:cNvCxnSpPr>
            <a:cxnSpLocks noChangeShapeType="1"/>
          </p:cNvCxnSpPr>
          <p:nvPr/>
        </p:nvCxnSpPr>
        <p:spPr bwMode="auto">
          <a:xfrm>
            <a:off x="6528176" y="2490575"/>
            <a:ext cx="0" cy="475297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17" name="Picture 8" descr="http://wwwdelivery.superstock.com/WI/223/1532/PreviewComp/SuperStock_1532R-0831.jpg">
            <a:extLst>
              <a:ext uri="{FF2B5EF4-FFF2-40B4-BE49-F238E27FC236}">
                <a16:creationId xmlns:a16="http://schemas.microsoft.com/office/drawing/2014/main" id="{A544AC36-DDF8-4A68-8CDA-524A2B2740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9301" y="5011522"/>
            <a:ext cx="21605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http://www.global-b2b-network.com/direct/dbimage/50158606/Glass_Vase.jpg">
            <a:extLst>
              <a:ext uri="{FF2B5EF4-FFF2-40B4-BE49-F238E27FC236}">
                <a16:creationId xmlns:a16="http://schemas.microsoft.com/office/drawing/2014/main" id="{7970B8DB-E739-4DE6-BC66-F683876B82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9700" r="32800" b="30402"/>
          <a:stretch>
            <a:fillRect/>
          </a:stretch>
        </p:blipFill>
        <p:spPr bwMode="auto">
          <a:xfrm>
            <a:off x="8183938" y="5227422"/>
            <a:ext cx="230505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843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(5/9)</a:t>
            </a:r>
          </a:p>
        </p:txBody>
      </p:sp>
      <p:pic>
        <p:nvPicPr>
          <p:cNvPr id="16" name="Picture 3" descr="D:\Courses\cs484\2010Spring\slides\asli_thesis\thesis_latex\figures\chapter3\hierarchy\hminseg0.png">
            <a:extLst>
              <a:ext uri="{FF2B5EF4-FFF2-40B4-BE49-F238E27FC236}">
                <a16:creationId xmlns:a16="http://schemas.microsoft.com/office/drawing/2014/main" id="{C6584FA1-11D3-448F-9E13-EE7F552AB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descr="D:\Courses\cs484\2010Spring\slides\asli_thesis\thesis_latex\figures\chapter3\hierarchy\hminseg1.png">
            <a:extLst>
              <a:ext uri="{FF2B5EF4-FFF2-40B4-BE49-F238E27FC236}">
                <a16:creationId xmlns:a16="http://schemas.microsoft.com/office/drawing/2014/main" id="{598940F5-C63E-43BE-9BBB-ED9838E4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D:\Courses\cs484\2010Spring\slides\asli_thesis\thesis_latex\figures\chapter3\hierarchy\hminseg2.png">
            <a:extLst>
              <a:ext uri="{FF2B5EF4-FFF2-40B4-BE49-F238E27FC236}">
                <a16:creationId xmlns:a16="http://schemas.microsoft.com/office/drawing/2014/main" id="{DAE16352-2ED0-4321-88B8-9E0B059A6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D:\Courses\cs484\2010Spring\slides\asli_thesis\thesis_latex\figures\chapter3\hierarchy\hminseg3.png">
            <a:extLst>
              <a:ext uri="{FF2B5EF4-FFF2-40B4-BE49-F238E27FC236}">
                <a16:creationId xmlns:a16="http://schemas.microsoft.com/office/drawing/2014/main" id="{EF93E891-C4CA-4051-93C4-C88985A62B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D:\Courses\cs484\2010Spring\slides\asli_thesis\thesis_latex\figures\chapter3\hierarchy\hminseg4.png">
            <a:extLst>
              <a:ext uri="{FF2B5EF4-FFF2-40B4-BE49-F238E27FC236}">
                <a16:creationId xmlns:a16="http://schemas.microsoft.com/office/drawing/2014/main" id="{B28B28D1-7576-4D1B-B2D9-636684B617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D:\Courses\cs484\2010Spring\slides\asli_thesis\thesis_latex\figures\chapter3\hierarchy\hminseg5.png">
            <a:extLst>
              <a:ext uri="{FF2B5EF4-FFF2-40B4-BE49-F238E27FC236}">
                <a16:creationId xmlns:a16="http://schemas.microsoft.com/office/drawing/2014/main" id="{62C03F4D-F27F-4B19-9D53-A3C5467A47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descr="D:\Courses\cs484\2010Spring\slides\asli_thesis\thesis_latex\figures\chapter3\hierarchy\hminseg6.png">
            <a:extLst>
              <a:ext uri="{FF2B5EF4-FFF2-40B4-BE49-F238E27FC236}">
                <a16:creationId xmlns:a16="http://schemas.microsoft.com/office/drawing/2014/main" id="{95DF855E-C16C-4714-B460-CC1C1E4AAB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descr="D:\Courses\cs484\2010Spring\slides\asli_thesis\thesis_latex\figures\chapter3\hierarchy\hminseg7.png">
            <a:extLst>
              <a:ext uri="{FF2B5EF4-FFF2-40B4-BE49-F238E27FC236}">
                <a16:creationId xmlns:a16="http://schemas.microsoft.com/office/drawing/2014/main" id="{C1E9B668-338F-4807-A9D5-BB72D79716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0241" y="2669789"/>
            <a:ext cx="4918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961FFCC3-330A-480D-819A-AC40E09754FC}"/>
              </a:ext>
            </a:extLst>
          </p:cNvPr>
          <p:cNvSpPr txBox="1"/>
          <p:nvPr/>
        </p:nvSpPr>
        <p:spPr>
          <a:xfrm>
            <a:off x="8560707" y="2753936"/>
            <a:ext cx="2762249" cy="1200329"/>
          </a:xfrm>
          <a:prstGeom prst="rect">
            <a:avLst/>
          </a:prstGeom>
          <a:noFill/>
        </p:spPr>
        <p:txBody>
          <a:bodyPr wrap="square">
            <a:spAutoFit/>
          </a:bodyPr>
          <a:lstStyle/>
          <a:p>
            <a:r>
              <a:rPr lang="en-US" sz="1800" kern="0" dirty="0">
                <a:solidFill>
                  <a:srgbClr val="003366"/>
                </a:solidFill>
                <a:latin typeface="+mn-lt"/>
              </a:rPr>
              <a:t>A multi-scale segmentation can be obtained by iteratively smoothing the topographic surface</a:t>
            </a:r>
            <a:endParaRPr lang="en-US" dirty="0"/>
          </a:p>
        </p:txBody>
      </p:sp>
    </p:spTree>
    <p:extLst>
      <p:ext uri="{BB962C8B-B14F-4D97-AF65-F5344CB8AC3E}">
        <p14:creationId xmlns:p14="http://schemas.microsoft.com/office/powerpoint/2010/main" val="210956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(6/9)</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The key behind using the watershed transform for segmentation is this: change your image into another image whose catchment basins are the objects you want to identify.</a:t>
            </a:r>
          </a:p>
          <a:p>
            <a:pPr marL="0" indent="0">
              <a:buNone/>
            </a:pPr>
            <a:r>
              <a:rPr lang="en-US" sz="2000" dirty="0">
                <a:solidFill>
                  <a:srgbClr val="000000"/>
                </a:solidFill>
              </a:rPr>
              <a:t>Examples:</a:t>
            </a:r>
          </a:p>
          <a:p>
            <a:r>
              <a:rPr lang="en-US" sz="2000" dirty="0">
                <a:solidFill>
                  <a:srgbClr val="000000"/>
                </a:solidFill>
              </a:rPr>
              <a:t>Distance transform can be used with binary images where the catchment basins correspond to the foreground components of interest.</a:t>
            </a:r>
          </a:p>
          <a:p>
            <a:r>
              <a:rPr lang="en-US" sz="2000" dirty="0">
                <a:solidFill>
                  <a:srgbClr val="000000"/>
                </a:solidFill>
              </a:rPr>
              <a:t>Gradient can be used with grayscale images where the catchment basins should theoretically correspond to the homogeneous grey level regions of the image.</a:t>
            </a:r>
          </a:p>
        </p:txBody>
      </p:sp>
    </p:spTree>
    <p:extLst>
      <p:ext uri="{BB962C8B-B14F-4D97-AF65-F5344CB8AC3E}">
        <p14:creationId xmlns:p14="http://schemas.microsoft.com/office/powerpoint/2010/main" val="1333679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(7/9)</a:t>
            </a:r>
          </a:p>
        </p:txBody>
      </p:sp>
      <p:pic>
        <p:nvPicPr>
          <p:cNvPr id="6" name="Picture 4">
            <a:extLst>
              <a:ext uri="{FF2B5EF4-FFF2-40B4-BE49-F238E27FC236}">
                <a16:creationId xmlns:a16="http://schemas.microsoft.com/office/drawing/2014/main" id="{A482D3D8-4F94-4390-BCB7-E9CD41F1F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417" t="7602" r="18582" b="12390"/>
          <a:stretch>
            <a:fillRect/>
          </a:stretch>
        </p:blipFill>
        <p:spPr bwMode="auto">
          <a:xfrm>
            <a:off x="2148529" y="2550435"/>
            <a:ext cx="27368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B4E617B-6D6F-461E-9AC2-321C233DA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417" t="7643" r="18552" b="12347"/>
          <a:stretch>
            <a:fillRect/>
          </a:stretch>
        </p:blipFill>
        <p:spPr bwMode="auto">
          <a:xfrm>
            <a:off x="5026667" y="2550435"/>
            <a:ext cx="27384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18666232-16DC-4B45-9AE8-EEE569615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417" t="7602" r="18582" b="12390"/>
          <a:stretch>
            <a:fillRect/>
          </a:stretch>
        </p:blipFill>
        <p:spPr bwMode="auto">
          <a:xfrm>
            <a:off x="7909567" y="2550435"/>
            <a:ext cx="27368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A2AEDC4E-85EA-4FFD-BD07-B8B81DD815DE}"/>
              </a:ext>
            </a:extLst>
          </p:cNvPr>
          <p:cNvSpPr txBox="1">
            <a:spLocks noChangeArrowheads="1"/>
          </p:cNvSpPr>
          <p:nvPr/>
        </p:nvSpPr>
        <p:spPr bwMode="auto">
          <a:xfrm>
            <a:off x="2148529" y="5430160"/>
            <a:ext cx="2735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solidFill>
                  <a:srgbClr val="003366"/>
                </a:solidFill>
              </a:rPr>
              <a:t>Binary image.</a:t>
            </a:r>
          </a:p>
        </p:txBody>
      </p:sp>
      <p:sp>
        <p:nvSpPr>
          <p:cNvPr id="12" name="Rectangle 10">
            <a:extLst>
              <a:ext uri="{FF2B5EF4-FFF2-40B4-BE49-F238E27FC236}">
                <a16:creationId xmlns:a16="http://schemas.microsoft.com/office/drawing/2014/main" id="{5D90038B-3312-4EAB-9192-7C6AF13AA22C}"/>
              </a:ext>
            </a:extLst>
          </p:cNvPr>
          <p:cNvSpPr>
            <a:spLocks noChangeArrowheads="1"/>
          </p:cNvSpPr>
          <p:nvPr/>
        </p:nvSpPr>
        <p:spPr bwMode="auto">
          <a:xfrm>
            <a:off x="5028254" y="5430160"/>
            <a:ext cx="2736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solidFill>
                  <a:srgbClr val="003366"/>
                </a:solidFill>
              </a:rPr>
              <a:t>Distance transform of the complement of the binary image.</a:t>
            </a:r>
          </a:p>
        </p:txBody>
      </p:sp>
      <p:sp>
        <p:nvSpPr>
          <p:cNvPr id="13" name="Rectangle 11">
            <a:extLst>
              <a:ext uri="{FF2B5EF4-FFF2-40B4-BE49-F238E27FC236}">
                <a16:creationId xmlns:a16="http://schemas.microsoft.com/office/drawing/2014/main" id="{E87017E2-564B-4F3D-8D9A-90361C078F49}"/>
              </a:ext>
            </a:extLst>
          </p:cNvPr>
          <p:cNvSpPr>
            <a:spLocks noChangeArrowheads="1"/>
          </p:cNvSpPr>
          <p:nvPr/>
        </p:nvSpPr>
        <p:spPr bwMode="auto">
          <a:xfrm>
            <a:off x="7909566" y="5430160"/>
            <a:ext cx="310320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dirty="0">
                <a:solidFill>
                  <a:srgbClr val="003366"/>
                </a:solidFill>
              </a:rPr>
              <a:t>Watershed transform after complementing the distance transform, and forcing pixels that do not belong to the objects to be at –Inf.</a:t>
            </a:r>
          </a:p>
        </p:txBody>
      </p:sp>
    </p:spTree>
    <p:extLst>
      <p:ext uri="{BB962C8B-B14F-4D97-AF65-F5344CB8AC3E}">
        <p14:creationId xmlns:p14="http://schemas.microsoft.com/office/powerpoint/2010/main" val="168186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(8/9)</a:t>
            </a:r>
          </a:p>
        </p:txBody>
      </p:sp>
      <p:pic>
        <p:nvPicPr>
          <p:cNvPr id="6" name="Picture 2" descr="D:\Courses\cs484\2010Spring\slides\asli_thesis\thesis_latex\figures\chapter3\hierarchy\156.png">
            <a:extLst>
              <a:ext uri="{FF2B5EF4-FFF2-40B4-BE49-F238E27FC236}">
                <a16:creationId xmlns:a16="http://schemas.microsoft.com/office/drawing/2014/main" id="{3000DEEB-874A-4038-B636-1C4A07260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784" y="2632075"/>
            <a:ext cx="3643312"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D:\Courses\cs484\2010Spring\slides\156morph.png">
            <a:extLst>
              <a:ext uri="{FF2B5EF4-FFF2-40B4-BE49-F238E27FC236}">
                <a16:creationId xmlns:a16="http://schemas.microsoft.com/office/drawing/2014/main" id="{86FBDE64-BDAA-42FD-A123-59FC6B377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409" y="2632075"/>
            <a:ext cx="3643312"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id="{9BF87EEC-718F-4152-A9A7-962746D1652E}"/>
              </a:ext>
            </a:extLst>
          </p:cNvPr>
          <p:cNvSpPr>
            <a:spLocks noChangeArrowheads="1"/>
          </p:cNvSpPr>
          <p:nvPr/>
        </p:nvSpPr>
        <p:spPr bwMode="auto">
          <a:xfrm>
            <a:off x="2280784" y="6488113"/>
            <a:ext cx="3643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solidFill>
                  <a:srgbClr val="003366"/>
                </a:solidFill>
              </a:rPr>
              <a:t>A cell image.</a:t>
            </a:r>
          </a:p>
        </p:txBody>
      </p:sp>
      <p:sp>
        <p:nvSpPr>
          <p:cNvPr id="11" name="Rectangle 10">
            <a:extLst>
              <a:ext uri="{FF2B5EF4-FFF2-40B4-BE49-F238E27FC236}">
                <a16:creationId xmlns:a16="http://schemas.microsoft.com/office/drawing/2014/main" id="{229A983C-91AA-481D-9633-53FC70148D36}"/>
              </a:ext>
            </a:extLst>
          </p:cNvPr>
          <p:cNvSpPr>
            <a:spLocks noChangeArrowheads="1"/>
          </p:cNvSpPr>
          <p:nvPr/>
        </p:nvSpPr>
        <p:spPr bwMode="auto">
          <a:xfrm>
            <a:off x="6138409" y="6488113"/>
            <a:ext cx="3643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solidFill>
                  <a:srgbClr val="003366"/>
                </a:solidFill>
              </a:rPr>
              <a:t>Gradient of the cell image.</a:t>
            </a:r>
          </a:p>
        </p:txBody>
      </p:sp>
    </p:spTree>
    <p:extLst>
      <p:ext uri="{BB962C8B-B14F-4D97-AF65-F5344CB8AC3E}">
        <p14:creationId xmlns:p14="http://schemas.microsoft.com/office/powerpoint/2010/main" val="2473593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Watershed segmentation (9/9)</a:t>
            </a:r>
          </a:p>
        </p:txBody>
      </p:sp>
      <p:pic>
        <p:nvPicPr>
          <p:cNvPr id="6" name="Picture 7">
            <a:extLst>
              <a:ext uri="{FF2B5EF4-FFF2-40B4-BE49-F238E27FC236}">
                <a16:creationId xmlns:a16="http://schemas.microsoft.com/office/drawing/2014/main" id="{4D613EC3-5A0B-4A8A-988B-123F1D32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714" y="2535540"/>
            <a:ext cx="2023382" cy="209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EFBE1750-2F71-4472-97BF-49A90A651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074" y="2535540"/>
            <a:ext cx="2024834" cy="209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363CF6CA-BE86-4B8A-A62D-EE0727045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9885" y="2535540"/>
            <a:ext cx="2024833" cy="209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51DDAE0D-3130-4CA9-A5C1-41744D7993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0456" y="4761761"/>
            <a:ext cx="2030639" cy="209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742B42EB-E231-4056-B052-4ABA850405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3618" y="4761761"/>
            <a:ext cx="2030640" cy="209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B2B7F04B-61CA-4DE2-971D-39F7A02A5B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9885" y="4761217"/>
            <a:ext cx="2024833" cy="209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C8E4C2E0-6F09-4FEF-8F01-4F4BD5CD6BD8}"/>
              </a:ext>
            </a:extLst>
          </p:cNvPr>
          <p:cNvSpPr txBox="1"/>
          <p:nvPr/>
        </p:nvSpPr>
        <p:spPr>
          <a:xfrm>
            <a:off x="355601" y="2557247"/>
            <a:ext cx="2023382" cy="1200329"/>
          </a:xfrm>
          <a:prstGeom prst="rect">
            <a:avLst/>
          </a:prstGeom>
          <a:noFill/>
        </p:spPr>
        <p:txBody>
          <a:bodyPr wrap="square">
            <a:spAutoFit/>
          </a:bodyPr>
          <a:lstStyle/>
          <a:p>
            <a:pPr algn="ctr">
              <a:spcBef>
                <a:spcPct val="50000"/>
              </a:spcBef>
            </a:pPr>
            <a:r>
              <a:rPr lang="en-US" dirty="0">
                <a:solidFill>
                  <a:srgbClr val="003366"/>
                </a:solidFill>
              </a:rPr>
              <a:t>Multi-scale watershed segmentation of the cell image.</a:t>
            </a:r>
          </a:p>
        </p:txBody>
      </p:sp>
    </p:spTree>
    <p:extLst>
      <p:ext uri="{BB962C8B-B14F-4D97-AF65-F5344CB8AC3E}">
        <p14:creationId xmlns:p14="http://schemas.microsoft.com/office/powerpoint/2010/main" val="511740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(1/10)</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074" y="2753936"/>
            <a:ext cx="9833548" cy="1179435"/>
          </a:xfrm>
        </p:spPr>
        <p:txBody>
          <a:bodyPr>
            <a:normAutofit/>
          </a:bodyPr>
          <a:lstStyle/>
          <a:p>
            <a:r>
              <a:rPr lang="en-US" sz="2000" dirty="0">
                <a:solidFill>
                  <a:srgbClr val="000000"/>
                </a:solidFill>
              </a:rPr>
              <a:t>An image is represented by a graph whose nodes are pixels or small groups of pixels.</a:t>
            </a:r>
          </a:p>
          <a:p>
            <a:r>
              <a:rPr lang="en-US" sz="2000" dirty="0">
                <a:solidFill>
                  <a:srgbClr val="000000"/>
                </a:solidFill>
              </a:rPr>
              <a:t>The goal is to partition the nodes into disjoint sets so that the similarity within each set is high and across different sets is low.</a:t>
            </a:r>
          </a:p>
        </p:txBody>
      </p:sp>
      <p:grpSp>
        <p:nvGrpSpPr>
          <p:cNvPr id="6" name="Group 4">
            <a:extLst>
              <a:ext uri="{FF2B5EF4-FFF2-40B4-BE49-F238E27FC236}">
                <a16:creationId xmlns:a16="http://schemas.microsoft.com/office/drawing/2014/main" id="{35CBBC90-1491-46E5-AFD1-39B55D1D77DC}"/>
              </a:ext>
            </a:extLst>
          </p:cNvPr>
          <p:cNvGrpSpPr>
            <a:grpSpLocks/>
          </p:cNvGrpSpPr>
          <p:nvPr/>
        </p:nvGrpSpPr>
        <p:grpSpPr bwMode="auto">
          <a:xfrm>
            <a:off x="3543148" y="4369254"/>
            <a:ext cx="5105400" cy="1524000"/>
            <a:chOff x="912" y="2640"/>
            <a:chExt cx="3216" cy="960"/>
          </a:xfrm>
        </p:grpSpPr>
        <p:sp>
          <p:nvSpPr>
            <p:cNvPr id="7" name="Oval 5">
              <a:extLst>
                <a:ext uri="{FF2B5EF4-FFF2-40B4-BE49-F238E27FC236}">
                  <a16:creationId xmlns:a16="http://schemas.microsoft.com/office/drawing/2014/main" id="{32647F93-0A44-4C71-8B94-3B3A3CD0CF70}"/>
                </a:ext>
              </a:extLst>
            </p:cNvPr>
            <p:cNvSpPr>
              <a:spLocks noChangeArrowheads="1"/>
            </p:cNvSpPr>
            <p:nvPr/>
          </p:nvSpPr>
          <p:spPr bwMode="auto">
            <a:xfrm>
              <a:off x="1152" y="3216"/>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9" name="Oval 6">
              <a:extLst>
                <a:ext uri="{FF2B5EF4-FFF2-40B4-BE49-F238E27FC236}">
                  <a16:creationId xmlns:a16="http://schemas.microsoft.com/office/drawing/2014/main" id="{129F9329-F25D-43F9-847D-BAE55AC9E5FE}"/>
                </a:ext>
              </a:extLst>
            </p:cNvPr>
            <p:cNvSpPr>
              <a:spLocks noChangeArrowheads="1"/>
            </p:cNvSpPr>
            <p:nvPr/>
          </p:nvSpPr>
          <p:spPr bwMode="auto">
            <a:xfrm>
              <a:off x="1344" y="2976"/>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1" name="Oval 7">
              <a:extLst>
                <a:ext uri="{FF2B5EF4-FFF2-40B4-BE49-F238E27FC236}">
                  <a16:creationId xmlns:a16="http://schemas.microsoft.com/office/drawing/2014/main" id="{21383F28-870A-49B5-B723-562B46A7EBC2}"/>
                </a:ext>
              </a:extLst>
            </p:cNvPr>
            <p:cNvSpPr>
              <a:spLocks noChangeArrowheads="1"/>
            </p:cNvSpPr>
            <p:nvPr/>
          </p:nvSpPr>
          <p:spPr bwMode="auto">
            <a:xfrm>
              <a:off x="1200" y="350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2" name="Oval 8">
              <a:extLst>
                <a:ext uri="{FF2B5EF4-FFF2-40B4-BE49-F238E27FC236}">
                  <a16:creationId xmlns:a16="http://schemas.microsoft.com/office/drawing/2014/main" id="{61449E09-6E80-486C-9D6A-30CCC4933257}"/>
                </a:ext>
              </a:extLst>
            </p:cNvPr>
            <p:cNvSpPr>
              <a:spLocks noChangeArrowheads="1"/>
            </p:cNvSpPr>
            <p:nvPr/>
          </p:nvSpPr>
          <p:spPr bwMode="auto">
            <a:xfrm>
              <a:off x="1440" y="350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3" name="Oval 9">
              <a:extLst>
                <a:ext uri="{FF2B5EF4-FFF2-40B4-BE49-F238E27FC236}">
                  <a16:creationId xmlns:a16="http://schemas.microsoft.com/office/drawing/2014/main" id="{C3420D90-FBE5-4101-935B-27DEEA137134}"/>
                </a:ext>
              </a:extLst>
            </p:cNvPr>
            <p:cNvSpPr>
              <a:spLocks noChangeArrowheads="1"/>
            </p:cNvSpPr>
            <p:nvPr/>
          </p:nvSpPr>
          <p:spPr bwMode="auto">
            <a:xfrm>
              <a:off x="1056" y="2976"/>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4" name="Oval 10">
              <a:extLst>
                <a:ext uri="{FF2B5EF4-FFF2-40B4-BE49-F238E27FC236}">
                  <a16:creationId xmlns:a16="http://schemas.microsoft.com/office/drawing/2014/main" id="{93E3AC73-F3CD-42AD-8D4B-7A35C8E37D09}"/>
                </a:ext>
              </a:extLst>
            </p:cNvPr>
            <p:cNvSpPr>
              <a:spLocks noChangeArrowheads="1"/>
            </p:cNvSpPr>
            <p:nvPr/>
          </p:nvSpPr>
          <p:spPr bwMode="auto">
            <a:xfrm>
              <a:off x="1488" y="326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5" name="Oval 11">
              <a:extLst>
                <a:ext uri="{FF2B5EF4-FFF2-40B4-BE49-F238E27FC236}">
                  <a16:creationId xmlns:a16="http://schemas.microsoft.com/office/drawing/2014/main" id="{4B5C512E-2338-4085-B7F4-1F2E915D2035}"/>
                </a:ext>
              </a:extLst>
            </p:cNvPr>
            <p:cNvSpPr>
              <a:spLocks noChangeArrowheads="1"/>
            </p:cNvSpPr>
            <p:nvPr/>
          </p:nvSpPr>
          <p:spPr bwMode="auto">
            <a:xfrm>
              <a:off x="912" y="3168"/>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6" name="Oval 12">
              <a:extLst>
                <a:ext uri="{FF2B5EF4-FFF2-40B4-BE49-F238E27FC236}">
                  <a16:creationId xmlns:a16="http://schemas.microsoft.com/office/drawing/2014/main" id="{6D75642A-70B5-4FDC-86BF-EE6BCC7F34BB}"/>
                </a:ext>
              </a:extLst>
            </p:cNvPr>
            <p:cNvSpPr>
              <a:spLocks noChangeArrowheads="1"/>
            </p:cNvSpPr>
            <p:nvPr/>
          </p:nvSpPr>
          <p:spPr bwMode="auto">
            <a:xfrm>
              <a:off x="960" y="3408"/>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7" name="Oval 13">
              <a:extLst>
                <a:ext uri="{FF2B5EF4-FFF2-40B4-BE49-F238E27FC236}">
                  <a16:creationId xmlns:a16="http://schemas.microsoft.com/office/drawing/2014/main" id="{056905EF-BF0A-4AAF-A741-5C642432FFA7}"/>
                </a:ext>
              </a:extLst>
            </p:cNvPr>
            <p:cNvSpPr>
              <a:spLocks noChangeArrowheads="1"/>
            </p:cNvSpPr>
            <p:nvPr/>
          </p:nvSpPr>
          <p:spPr bwMode="auto">
            <a:xfrm>
              <a:off x="3216" y="278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8" name="Oval 14">
              <a:extLst>
                <a:ext uri="{FF2B5EF4-FFF2-40B4-BE49-F238E27FC236}">
                  <a16:creationId xmlns:a16="http://schemas.microsoft.com/office/drawing/2014/main" id="{2440EC75-52D0-431B-85B2-735DEA91074A}"/>
                </a:ext>
              </a:extLst>
            </p:cNvPr>
            <p:cNvSpPr>
              <a:spLocks noChangeArrowheads="1"/>
            </p:cNvSpPr>
            <p:nvPr/>
          </p:nvSpPr>
          <p:spPr bwMode="auto">
            <a:xfrm>
              <a:off x="3504" y="2736"/>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19" name="Oval 15">
              <a:extLst>
                <a:ext uri="{FF2B5EF4-FFF2-40B4-BE49-F238E27FC236}">
                  <a16:creationId xmlns:a16="http://schemas.microsoft.com/office/drawing/2014/main" id="{2645FA22-E4F2-4C2E-816D-F39BFA5B5361}"/>
                </a:ext>
              </a:extLst>
            </p:cNvPr>
            <p:cNvSpPr>
              <a:spLocks noChangeArrowheads="1"/>
            </p:cNvSpPr>
            <p:nvPr/>
          </p:nvSpPr>
          <p:spPr bwMode="auto">
            <a:xfrm>
              <a:off x="3792" y="2688"/>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0" name="Oval 16">
              <a:extLst>
                <a:ext uri="{FF2B5EF4-FFF2-40B4-BE49-F238E27FC236}">
                  <a16:creationId xmlns:a16="http://schemas.microsoft.com/office/drawing/2014/main" id="{37682A53-EA7B-4A88-90D1-7D6EA5F63604}"/>
                </a:ext>
              </a:extLst>
            </p:cNvPr>
            <p:cNvSpPr>
              <a:spLocks noChangeArrowheads="1"/>
            </p:cNvSpPr>
            <p:nvPr/>
          </p:nvSpPr>
          <p:spPr bwMode="auto">
            <a:xfrm>
              <a:off x="3888" y="2880"/>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1" name="Oval 17">
              <a:extLst>
                <a:ext uri="{FF2B5EF4-FFF2-40B4-BE49-F238E27FC236}">
                  <a16:creationId xmlns:a16="http://schemas.microsoft.com/office/drawing/2014/main" id="{24DDDBB4-F63B-4413-AAC0-D07AE700946C}"/>
                </a:ext>
              </a:extLst>
            </p:cNvPr>
            <p:cNvSpPr>
              <a:spLocks noChangeArrowheads="1"/>
            </p:cNvSpPr>
            <p:nvPr/>
          </p:nvSpPr>
          <p:spPr bwMode="auto">
            <a:xfrm>
              <a:off x="3600" y="326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2" name="Oval 18">
              <a:extLst>
                <a:ext uri="{FF2B5EF4-FFF2-40B4-BE49-F238E27FC236}">
                  <a16:creationId xmlns:a16="http://schemas.microsoft.com/office/drawing/2014/main" id="{01C9988A-3FDB-458E-BB06-C8B55BE4A287}"/>
                </a:ext>
              </a:extLst>
            </p:cNvPr>
            <p:cNvSpPr>
              <a:spLocks noChangeArrowheads="1"/>
            </p:cNvSpPr>
            <p:nvPr/>
          </p:nvSpPr>
          <p:spPr bwMode="auto">
            <a:xfrm>
              <a:off x="3888" y="3168"/>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3" name="Oval 19">
              <a:extLst>
                <a:ext uri="{FF2B5EF4-FFF2-40B4-BE49-F238E27FC236}">
                  <a16:creationId xmlns:a16="http://schemas.microsoft.com/office/drawing/2014/main" id="{B3487705-E677-412B-8E57-0E091AF668A4}"/>
                </a:ext>
              </a:extLst>
            </p:cNvPr>
            <p:cNvSpPr>
              <a:spLocks noChangeArrowheads="1"/>
            </p:cNvSpPr>
            <p:nvPr/>
          </p:nvSpPr>
          <p:spPr bwMode="auto">
            <a:xfrm>
              <a:off x="4032" y="2640"/>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4" name="Oval 20">
              <a:extLst>
                <a:ext uri="{FF2B5EF4-FFF2-40B4-BE49-F238E27FC236}">
                  <a16:creationId xmlns:a16="http://schemas.microsoft.com/office/drawing/2014/main" id="{8D9565D6-D598-4DC5-B2FC-BAB6E80C868D}"/>
                </a:ext>
              </a:extLst>
            </p:cNvPr>
            <p:cNvSpPr>
              <a:spLocks noChangeArrowheads="1"/>
            </p:cNvSpPr>
            <p:nvPr/>
          </p:nvSpPr>
          <p:spPr bwMode="auto">
            <a:xfrm>
              <a:off x="3648" y="3024"/>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5" name="Oval 21">
              <a:extLst>
                <a:ext uri="{FF2B5EF4-FFF2-40B4-BE49-F238E27FC236}">
                  <a16:creationId xmlns:a16="http://schemas.microsoft.com/office/drawing/2014/main" id="{DB1C9ACD-CC30-4C8A-9048-64B137182DAA}"/>
                </a:ext>
              </a:extLst>
            </p:cNvPr>
            <p:cNvSpPr>
              <a:spLocks noChangeArrowheads="1"/>
            </p:cNvSpPr>
            <p:nvPr/>
          </p:nvSpPr>
          <p:spPr bwMode="auto">
            <a:xfrm>
              <a:off x="3360" y="3072"/>
              <a:ext cx="96" cy="96"/>
            </a:xfrm>
            <a:prstGeom prst="ellipse">
              <a:avLst/>
            </a:prstGeom>
            <a:solidFill>
              <a:srgbClr val="0000CC"/>
            </a:solidFill>
            <a:ln w="9525">
              <a:solidFill>
                <a:srgbClr val="0000CC"/>
              </a:solidFill>
              <a:round/>
              <a:headEnd/>
              <a:tailEnd/>
            </a:ln>
          </p:spPr>
          <p:txBody>
            <a:bodyPr wrap="none" anchor="ctr"/>
            <a:lstStyle/>
            <a:p>
              <a:endParaRPr lang="en-US"/>
            </a:p>
          </p:txBody>
        </p:sp>
        <p:sp>
          <p:nvSpPr>
            <p:cNvPr id="26" name="Line 22">
              <a:extLst>
                <a:ext uri="{FF2B5EF4-FFF2-40B4-BE49-F238E27FC236}">
                  <a16:creationId xmlns:a16="http://schemas.microsoft.com/office/drawing/2014/main" id="{1496D455-816D-49C0-9F62-371D06654772}"/>
                </a:ext>
              </a:extLst>
            </p:cNvPr>
            <p:cNvSpPr>
              <a:spLocks noChangeShapeType="1"/>
            </p:cNvSpPr>
            <p:nvPr/>
          </p:nvSpPr>
          <p:spPr bwMode="auto">
            <a:xfrm flipH="1">
              <a:off x="960" y="3024"/>
              <a:ext cx="144" cy="192"/>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3">
              <a:extLst>
                <a:ext uri="{FF2B5EF4-FFF2-40B4-BE49-F238E27FC236}">
                  <a16:creationId xmlns:a16="http://schemas.microsoft.com/office/drawing/2014/main" id="{388C9733-FC9A-412D-9370-5F1EB5234534}"/>
                </a:ext>
              </a:extLst>
            </p:cNvPr>
            <p:cNvSpPr>
              <a:spLocks noChangeShapeType="1"/>
            </p:cNvSpPr>
            <p:nvPr/>
          </p:nvSpPr>
          <p:spPr bwMode="auto">
            <a:xfrm>
              <a:off x="960" y="3216"/>
              <a:ext cx="48"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 name="Line 24">
              <a:extLst>
                <a:ext uri="{FF2B5EF4-FFF2-40B4-BE49-F238E27FC236}">
                  <a16:creationId xmlns:a16="http://schemas.microsoft.com/office/drawing/2014/main" id="{2877D4DB-A53D-462E-9F09-173DA7F18F58}"/>
                </a:ext>
              </a:extLst>
            </p:cNvPr>
            <p:cNvSpPr>
              <a:spLocks noChangeShapeType="1"/>
            </p:cNvSpPr>
            <p:nvPr/>
          </p:nvSpPr>
          <p:spPr bwMode="auto">
            <a:xfrm>
              <a:off x="1008" y="3456"/>
              <a:ext cx="240" cy="9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 name="Line 25">
              <a:extLst>
                <a:ext uri="{FF2B5EF4-FFF2-40B4-BE49-F238E27FC236}">
                  <a16:creationId xmlns:a16="http://schemas.microsoft.com/office/drawing/2014/main" id="{96E010F9-EDB7-47EC-82AD-893AF4C5CF29}"/>
                </a:ext>
              </a:extLst>
            </p:cNvPr>
            <p:cNvSpPr>
              <a:spLocks noChangeShapeType="1"/>
            </p:cNvSpPr>
            <p:nvPr/>
          </p:nvSpPr>
          <p:spPr bwMode="auto">
            <a:xfrm>
              <a:off x="1248" y="3552"/>
              <a:ext cx="240"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 name="Line 26">
              <a:extLst>
                <a:ext uri="{FF2B5EF4-FFF2-40B4-BE49-F238E27FC236}">
                  <a16:creationId xmlns:a16="http://schemas.microsoft.com/office/drawing/2014/main" id="{6C057A91-4229-43CD-B3FD-D50A5C2BAE6C}"/>
                </a:ext>
              </a:extLst>
            </p:cNvPr>
            <p:cNvSpPr>
              <a:spLocks noChangeShapeType="1"/>
            </p:cNvSpPr>
            <p:nvPr/>
          </p:nvSpPr>
          <p:spPr bwMode="auto">
            <a:xfrm flipH="1">
              <a:off x="1488" y="3312"/>
              <a:ext cx="48"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 name="Line 27">
              <a:extLst>
                <a:ext uri="{FF2B5EF4-FFF2-40B4-BE49-F238E27FC236}">
                  <a16:creationId xmlns:a16="http://schemas.microsoft.com/office/drawing/2014/main" id="{5A43288A-496C-4CDC-BA99-775E4C0878B4}"/>
                </a:ext>
              </a:extLst>
            </p:cNvPr>
            <p:cNvSpPr>
              <a:spLocks noChangeShapeType="1"/>
            </p:cNvSpPr>
            <p:nvPr/>
          </p:nvSpPr>
          <p:spPr bwMode="auto">
            <a:xfrm>
              <a:off x="1392" y="3024"/>
              <a:ext cx="144"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 name="Line 28">
              <a:extLst>
                <a:ext uri="{FF2B5EF4-FFF2-40B4-BE49-F238E27FC236}">
                  <a16:creationId xmlns:a16="http://schemas.microsoft.com/office/drawing/2014/main" id="{D4460625-3F47-4332-AFAA-BEC2ABC40F78}"/>
                </a:ext>
              </a:extLst>
            </p:cNvPr>
            <p:cNvSpPr>
              <a:spLocks noChangeShapeType="1"/>
            </p:cNvSpPr>
            <p:nvPr/>
          </p:nvSpPr>
          <p:spPr bwMode="auto">
            <a:xfrm>
              <a:off x="1104" y="3024"/>
              <a:ext cx="28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3" name="Line 29">
              <a:extLst>
                <a:ext uri="{FF2B5EF4-FFF2-40B4-BE49-F238E27FC236}">
                  <a16:creationId xmlns:a16="http://schemas.microsoft.com/office/drawing/2014/main" id="{918FB722-FD30-46F4-8AB6-5EDA6358CB74}"/>
                </a:ext>
              </a:extLst>
            </p:cNvPr>
            <p:cNvSpPr>
              <a:spLocks noChangeShapeType="1"/>
            </p:cNvSpPr>
            <p:nvPr/>
          </p:nvSpPr>
          <p:spPr bwMode="auto">
            <a:xfrm>
              <a:off x="1104" y="3024"/>
              <a:ext cx="96"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 name="Line 30">
              <a:extLst>
                <a:ext uri="{FF2B5EF4-FFF2-40B4-BE49-F238E27FC236}">
                  <a16:creationId xmlns:a16="http://schemas.microsoft.com/office/drawing/2014/main" id="{330FAE9C-B36D-4943-B183-6FF1FC548898}"/>
                </a:ext>
              </a:extLst>
            </p:cNvPr>
            <p:cNvSpPr>
              <a:spLocks noChangeShapeType="1"/>
            </p:cNvSpPr>
            <p:nvPr/>
          </p:nvSpPr>
          <p:spPr bwMode="auto">
            <a:xfrm>
              <a:off x="960" y="3216"/>
              <a:ext cx="240" cy="4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5" name="Line 31">
              <a:extLst>
                <a:ext uri="{FF2B5EF4-FFF2-40B4-BE49-F238E27FC236}">
                  <a16:creationId xmlns:a16="http://schemas.microsoft.com/office/drawing/2014/main" id="{ED13B842-E065-478E-9962-8218A185FFE3}"/>
                </a:ext>
              </a:extLst>
            </p:cNvPr>
            <p:cNvSpPr>
              <a:spLocks noChangeShapeType="1"/>
            </p:cNvSpPr>
            <p:nvPr/>
          </p:nvSpPr>
          <p:spPr bwMode="auto">
            <a:xfrm flipV="1">
              <a:off x="1008" y="3264"/>
              <a:ext cx="192" cy="192"/>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 name="Line 32">
              <a:extLst>
                <a:ext uri="{FF2B5EF4-FFF2-40B4-BE49-F238E27FC236}">
                  <a16:creationId xmlns:a16="http://schemas.microsoft.com/office/drawing/2014/main" id="{D6E2315A-59B6-454D-909B-27B4FCA73D73}"/>
                </a:ext>
              </a:extLst>
            </p:cNvPr>
            <p:cNvSpPr>
              <a:spLocks noChangeShapeType="1"/>
            </p:cNvSpPr>
            <p:nvPr/>
          </p:nvSpPr>
          <p:spPr bwMode="auto">
            <a:xfrm>
              <a:off x="1200" y="3264"/>
              <a:ext cx="48"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 name="Line 33">
              <a:extLst>
                <a:ext uri="{FF2B5EF4-FFF2-40B4-BE49-F238E27FC236}">
                  <a16:creationId xmlns:a16="http://schemas.microsoft.com/office/drawing/2014/main" id="{3F0691DB-59CF-46B3-BC26-C397A1B76071}"/>
                </a:ext>
              </a:extLst>
            </p:cNvPr>
            <p:cNvSpPr>
              <a:spLocks noChangeShapeType="1"/>
            </p:cNvSpPr>
            <p:nvPr/>
          </p:nvSpPr>
          <p:spPr bwMode="auto">
            <a:xfrm>
              <a:off x="1200" y="3264"/>
              <a:ext cx="336" cy="4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 name="Line 34">
              <a:extLst>
                <a:ext uri="{FF2B5EF4-FFF2-40B4-BE49-F238E27FC236}">
                  <a16:creationId xmlns:a16="http://schemas.microsoft.com/office/drawing/2014/main" id="{3D0D6B89-78C7-4F72-BDA2-FF10EDB7F83D}"/>
                </a:ext>
              </a:extLst>
            </p:cNvPr>
            <p:cNvSpPr>
              <a:spLocks noChangeShapeType="1"/>
            </p:cNvSpPr>
            <p:nvPr/>
          </p:nvSpPr>
          <p:spPr bwMode="auto">
            <a:xfrm>
              <a:off x="1200" y="3264"/>
              <a:ext cx="288"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 name="Line 35">
              <a:extLst>
                <a:ext uri="{FF2B5EF4-FFF2-40B4-BE49-F238E27FC236}">
                  <a16:creationId xmlns:a16="http://schemas.microsoft.com/office/drawing/2014/main" id="{08630720-D8FF-4F60-855A-6FDFA8D03B28}"/>
                </a:ext>
              </a:extLst>
            </p:cNvPr>
            <p:cNvSpPr>
              <a:spLocks noChangeShapeType="1"/>
            </p:cNvSpPr>
            <p:nvPr/>
          </p:nvSpPr>
          <p:spPr bwMode="auto">
            <a:xfrm flipV="1">
              <a:off x="1200" y="3312"/>
              <a:ext cx="336"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 name="Line 36">
              <a:extLst>
                <a:ext uri="{FF2B5EF4-FFF2-40B4-BE49-F238E27FC236}">
                  <a16:creationId xmlns:a16="http://schemas.microsoft.com/office/drawing/2014/main" id="{FB695F7D-173D-4280-9501-6D8436CC8A8A}"/>
                </a:ext>
              </a:extLst>
            </p:cNvPr>
            <p:cNvSpPr>
              <a:spLocks noChangeShapeType="1"/>
            </p:cNvSpPr>
            <p:nvPr/>
          </p:nvSpPr>
          <p:spPr bwMode="auto">
            <a:xfrm flipV="1">
              <a:off x="1200" y="3024"/>
              <a:ext cx="192"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 name="Line 37">
              <a:extLst>
                <a:ext uri="{FF2B5EF4-FFF2-40B4-BE49-F238E27FC236}">
                  <a16:creationId xmlns:a16="http://schemas.microsoft.com/office/drawing/2014/main" id="{BA1E695B-CE60-4B7B-A0A8-A1E6FCE87EF5}"/>
                </a:ext>
              </a:extLst>
            </p:cNvPr>
            <p:cNvSpPr>
              <a:spLocks noChangeShapeType="1"/>
            </p:cNvSpPr>
            <p:nvPr/>
          </p:nvSpPr>
          <p:spPr bwMode="auto">
            <a:xfrm flipV="1">
              <a:off x="1248" y="3024"/>
              <a:ext cx="144" cy="52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 name="Line 38">
              <a:extLst>
                <a:ext uri="{FF2B5EF4-FFF2-40B4-BE49-F238E27FC236}">
                  <a16:creationId xmlns:a16="http://schemas.microsoft.com/office/drawing/2014/main" id="{1477E729-B7A1-4AA1-9EFC-431C044D348B}"/>
                </a:ext>
              </a:extLst>
            </p:cNvPr>
            <p:cNvSpPr>
              <a:spLocks noChangeShapeType="1"/>
            </p:cNvSpPr>
            <p:nvPr/>
          </p:nvSpPr>
          <p:spPr bwMode="auto">
            <a:xfrm flipV="1">
              <a:off x="960" y="3024"/>
              <a:ext cx="432" cy="192"/>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 name="Line 39">
              <a:extLst>
                <a:ext uri="{FF2B5EF4-FFF2-40B4-BE49-F238E27FC236}">
                  <a16:creationId xmlns:a16="http://schemas.microsoft.com/office/drawing/2014/main" id="{37B6A771-B0BB-4C6A-AF5C-65EF1B001ADA}"/>
                </a:ext>
              </a:extLst>
            </p:cNvPr>
            <p:cNvSpPr>
              <a:spLocks noChangeShapeType="1"/>
            </p:cNvSpPr>
            <p:nvPr/>
          </p:nvSpPr>
          <p:spPr bwMode="auto">
            <a:xfrm flipV="1">
              <a:off x="1008" y="3312"/>
              <a:ext cx="528" cy="144"/>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 name="Line 40">
              <a:extLst>
                <a:ext uri="{FF2B5EF4-FFF2-40B4-BE49-F238E27FC236}">
                  <a16:creationId xmlns:a16="http://schemas.microsoft.com/office/drawing/2014/main" id="{4038894E-80CD-4CD4-89A7-08E32C1E7D5C}"/>
                </a:ext>
              </a:extLst>
            </p:cNvPr>
            <p:cNvSpPr>
              <a:spLocks noChangeShapeType="1"/>
            </p:cNvSpPr>
            <p:nvPr/>
          </p:nvSpPr>
          <p:spPr bwMode="auto">
            <a:xfrm>
              <a:off x="3264" y="2832"/>
              <a:ext cx="144"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 name="Line 41">
              <a:extLst>
                <a:ext uri="{FF2B5EF4-FFF2-40B4-BE49-F238E27FC236}">
                  <a16:creationId xmlns:a16="http://schemas.microsoft.com/office/drawing/2014/main" id="{6C7EE561-EBD9-4335-984B-FB9F25313F25}"/>
                </a:ext>
              </a:extLst>
            </p:cNvPr>
            <p:cNvSpPr>
              <a:spLocks noChangeShapeType="1"/>
            </p:cNvSpPr>
            <p:nvPr/>
          </p:nvSpPr>
          <p:spPr bwMode="auto">
            <a:xfrm flipV="1">
              <a:off x="3264" y="2688"/>
              <a:ext cx="816" cy="144"/>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 name="Line 42">
              <a:extLst>
                <a:ext uri="{FF2B5EF4-FFF2-40B4-BE49-F238E27FC236}">
                  <a16:creationId xmlns:a16="http://schemas.microsoft.com/office/drawing/2014/main" id="{722DF701-2586-4E17-8484-0CD15C96F412}"/>
                </a:ext>
              </a:extLst>
            </p:cNvPr>
            <p:cNvSpPr>
              <a:spLocks noChangeShapeType="1"/>
            </p:cNvSpPr>
            <p:nvPr/>
          </p:nvSpPr>
          <p:spPr bwMode="auto">
            <a:xfrm flipH="1">
              <a:off x="3936" y="2688"/>
              <a:ext cx="144"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43">
              <a:extLst>
                <a:ext uri="{FF2B5EF4-FFF2-40B4-BE49-F238E27FC236}">
                  <a16:creationId xmlns:a16="http://schemas.microsoft.com/office/drawing/2014/main" id="{1B04A36B-6C1C-4538-8EEB-6D195B12CD69}"/>
                </a:ext>
              </a:extLst>
            </p:cNvPr>
            <p:cNvSpPr>
              <a:spLocks noChangeShapeType="1"/>
            </p:cNvSpPr>
            <p:nvPr/>
          </p:nvSpPr>
          <p:spPr bwMode="auto">
            <a:xfrm>
              <a:off x="3936" y="2928"/>
              <a:ext cx="0"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44">
              <a:extLst>
                <a:ext uri="{FF2B5EF4-FFF2-40B4-BE49-F238E27FC236}">
                  <a16:creationId xmlns:a16="http://schemas.microsoft.com/office/drawing/2014/main" id="{6CBC799D-7B2E-4F55-B7E5-600AD6176B30}"/>
                </a:ext>
              </a:extLst>
            </p:cNvPr>
            <p:cNvSpPr>
              <a:spLocks noChangeShapeType="1"/>
            </p:cNvSpPr>
            <p:nvPr/>
          </p:nvSpPr>
          <p:spPr bwMode="auto">
            <a:xfrm>
              <a:off x="3408" y="3120"/>
              <a:ext cx="240" cy="192"/>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45">
              <a:extLst>
                <a:ext uri="{FF2B5EF4-FFF2-40B4-BE49-F238E27FC236}">
                  <a16:creationId xmlns:a16="http://schemas.microsoft.com/office/drawing/2014/main" id="{D5027C3A-0545-4E2D-A86B-9632F823F9D7}"/>
                </a:ext>
              </a:extLst>
            </p:cNvPr>
            <p:cNvSpPr>
              <a:spLocks noChangeShapeType="1"/>
            </p:cNvSpPr>
            <p:nvPr/>
          </p:nvSpPr>
          <p:spPr bwMode="auto">
            <a:xfrm flipV="1">
              <a:off x="3648" y="3072"/>
              <a:ext cx="48" cy="24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46">
              <a:extLst>
                <a:ext uri="{FF2B5EF4-FFF2-40B4-BE49-F238E27FC236}">
                  <a16:creationId xmlns:a16="http://schemas.microsoft.com/office/drawing/2014/main" id="{A39E0E9D-24E4-4D03-ABD5-DDE9E2FEF251}"/>
                </a:ext>
              </a:extLst>
            </p:cNvPr>
            <p:cNvSpPr>
              <a:spLocks noChangeShapeType="1"/>
            </p:cNvSpPr>
            <p:nvPr/>
          </p:nvSpPr>
          <p:spPr bwMode="auto">
            <a:xfrm>
              <a:off x="3552" y="2784"/>
              <a:ext cx="144" cy="28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47">
              <a:extLst>
                <a:ext uri="{FF2B5EF4-FFF2-40B4-BE49-F238E27FC236}">
                  <a16:creationId xmlns:a16="http://schemas.microsoft.com/office/drawing/2014/main" id="{05B678D4-E85B-442A-8C19-86946599D297}"/>
                </a:ext>
              </a:extLst>
            </p:cNvPr>
            <p:cNvSpPr>
              <a:spLocks noChangeShapeType="1"/>
            </p:cNvSpPr>
            <p:nvPr/>
          </p:nvSpPr>
          <p:spPr bwMode="auto">
            <a:xfrm flipV="1">
              <a:off x="3408" y="3072"/>
              <a:ext cx="288" cy="4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48">
              <a:extLst>
                <a:ext uri="{FF2B5EF4-FFF2-40B4-BE49-F238E27FC236}">
                  <a16:creationId xmlns:a16="http://schemas.microsoft.com/office/drawing/2014/main" id="{60D6F956-E57A-452A-86D2-52B86D09112E}"/>
                </a:ext>
              </a:extLst>
            </p:cNvPr>
            <p:cNvSpPr>
              <a:spLocks noChangeShapeType="1"/>
            </p:cNvSpPr>
            <p:nvPr/>
          </p:nvSpPr>
          <p:spPr bwMode="auto">
            <a:xfrm flipV="1">
              <a:off x="3696" y="2736"/>
              <a:ext cx="144" cy="33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49">
              <a:extLst>
                <a:ext uri="{FF2B5EF4-FFF2-40B4-BE49-F238E27FC236}">
                  <a16:creationId xmlns:a16="http://schemas.microsoft.com/office/drawing/2014/main" id="{B2FBB051-2E78-4AD2-8F99-FFCCE1B0E1C0}"/>
                </a:ext>
              </a:extLst>
            </p:cNvPr>
            <p:cNvSpPr>
              <a:spLocks noChangeShapeType="1"/>
            </p:cNvSpPr>
            <p:nvPr/>
          </p:nvSpPr>
          <p:spPr bwMode="auto">
            <a:xfrm flipV="1">
              <a:off x="3648" y="2928"/>
              <a:ext cx="288" cy="144"/>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50">
              <a:extLst>
                <a:ext uri="{FF2B5EF4-FFF2-40B4-BE49-F238E27FC236}">
                  <a16:creationId xmlns:a16="http://schemas.microsoft.com/office/drawing/2014/main" id="{F062A083-4DE3-4872-9F75-D04077CF851C}"/>
                </a:ext>
              </a:extLst>
            </p:cNvPr>
            <p:cNvSpPr>
              <a:spLocks noChangeShapeType="1"/>
            </p:cNvSpPr>
            <p:nvPr/>
          </p:nvSpPr>
          <p:spPr bwMode="auto">
            <a:xfrm flipH="1">
              <a:off x="3600" y="3216"/>
              <a:ext cx="336" cy="9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5" name="Line 51">
              <a:extLst>
                <a:ext uri="{FF2B5EF4-FFF2-40B4-BE49-F238E27FC236}">
                  <a16:creationId xmlns:a16="http://schemas.microsoft.com/office/drawing/2014/main" id="{B69E88BF-499C-4AC1-831B-E15FFBF302E2}"/>
                </a:ext>
              </a:extLst>
            </p:cNvPr>
            <p:cNvSpPr>
              <a:spLocks noChangeShapeType="1"/>
            </p:cNvSpPr>
            <p:nvPr/>
          </p:nvSpPr>
          <p:spPr bwMode="auto">
            <a:xfrm flipH="1">
              <a:off x="3408" y="2736"/>
              <a:ext cx="432" cy="384"/>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 name="Line 52">
              <a:extLst>
                <a:ext uri="{FF2B5EF4-FFF2-40B4-BE49-F238E27FC236}">
                  <a16:creationId xmlns:a16="http://schemas.microsoft.com/office/drawing/2014/main" id="{5CD4E4C6-E3B4-4903-B1AC-59B6E8C1202E}"/>
                </a:ext>
              </a:extLst>
            </p:cNvPr>
            <p:cNvSpPr>
              <a:spLocks noChangeShapeType="1"/>
            </p:cNvSpPr>
            <p:nvPr/>
          </p:nvSpPr>
          <p:spPr bwMode="auto">
            <a:xfrm>
              <a:off x="3408" y="3120"/>
              <a:ext cx="528" cy="9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53">
              <a:extLst>
                <a:ext uri="{FF2B5EF4-FFF2-40B4-BE49-F238E27FC236}">
                  <a16:creationId xmlns:a16="http://schemas.microsoft.com/office/drawing/2014/main" id="{E4E87CD0-C39E-4B30-BD09-AAB3537516A8}"/>
                </a:ext>
              </a:extLst>
            </p:cNvPr>
            <p:cNvSpPr>
              <a:spLocks noChangeShapeType="1"/>
            </p:cNvSpPr>
            <p:nvPr/>
          </p:nvSpPr>
          <p:spPr bwMode="auto">
            <a:xfrm flipV="1">
              <a:off x="1536" y="2832"/>
              <a:ext cx="1728" cy="48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54">
              <a:extLst>
                <a:ext uri="{FF2B5EF4-FFF2-40B4-BE49-F238E27FC236}">
                  <a16:creationId xmlns:a16="http://schemas.microsoft.com/office/drawing/2014/main" id="{F296576A-4A95-48FD-89C5-0B95CC871B0D}"/>
                </a:ext>
              </a:extLst>
            </p:cNvPr>
            <p:cNvSpPr>
              <a:spLocks noChangeShapeType="1"/>
            </p:cNvSpPr>
            <p:nvPr/>
          </p:nvSpPr>
          <p:spPr bwMode="auto">
            <a:xfrm flipV="1">
              <a:off x="1488" y="3120"/>
              <a:ext cx="1920" cy="432"/>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1698022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(2/10)</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3092970"/>
            <a:ext cx="9833548" cy="2693976"/>
          </a:xfrm>
        </p:spPr>
        <p:txBody>
          <a:bodyPr>
            <a:normAutofit/>
          </a:bodyPr>
          <a:lstStyle/>
          <a:p>
            <a:pPr eaLnBrk="1" hangingPunct="1"/>
            <a:r>
              <a:rPr lang="en-US" sz="2000" dirty="0"/>
              <a:t>Let </a:t>
            </a:r>
            <a:r>
              <a:rPr lang="en-US" sz="2000" dirty="0">
                <a:solidFill>
                  <a:schemeClr val="hlink"/>
                </a:solidFill>
              </a:rPr>
              <a:t>G = (V,E)</a:t>
            </a:r>
            <a:r>
              <a:rPr lang="en-US" sz="2000" dirty="0"/>
              <a:t> be a graph. Each </a:t>
            </a:r>
            <a:r>
              <a:rPr lang="en-US" sz="2000" dirty="0">
                <a:solidFill>
                  <a:schemeClr val="hlink"/>
                </a:solidFill>
              </a:rPr>
              <a:t>edge (</a:t>
            </a:r>
            <a:r>
              <a:rPr lang="en-US" sz="2000" dirty="0" err="1">
                <a:solidFill>
                  <a:schemeClr val="hlink"/>
                </a:solidFill>
              </a:rPr>
              <a:t>u,v</a:t>
            </a:r>
            <a:r>
              <a:rPr lang="en-US" sz="2000" dirty="0">
                <a:solidFill>
                  <a:schemeClr val="hlink"/>
                </a:solidFill>
              </a:rPr>
              <a:t>)</a:t>
            </a:r>
            <a:r>
              <a:rPr lang="en-US" sz="2000" dirty="0"/>
              <a:t> has a </a:t>
            </a:r>
            <a:r>
              <a:rPr lang="en-US" sz="2000" dirty="0">
                <a:solidFill>
                  <a:schemeClr val="hlink"/>
                </a:solidFill>
              </a:rPr>
              <a:t>weight w(</a:t>
            </a:r>
            <a:r>
              <a:rPr lang="en-US" sz="2000" dirty="0" err="1">
                <a:solidFill>
                  <a:schemeClr val="hlink"/>
                </a:solidFill>
              </a:rPr>
              <a:t>u,v</a:t>
            </a:r>
            <a:r>
              <a:rPr lang="en-US" sz="2000" dirty="0">
                <a:solidFill>
                  <a:schemeClr val="hlink"/>
                </a:solidFill>
              </a:rPr>
              <a:t>)</a:t>
            </a:r>
            <a:r>
              <a:rPr lang="en-US" sz="2000" dirty="0"/>
              <a:t> that represents the similarity between u and v.</a:t>
            </a:r>
          </a:p>
          <a:p>
            <a:pPr eaLnBrk="1" hangingPunct="1"/>
            <a:r>
              <a:rPr lang="en-US" sz="2000" dirty="0"/>
              <a:t>Graph G can be broken into 2 disjoint graphs with node sets A and B by removing edges that connect these sets.</a:t>
            </a:r>
          </a:p>
          <a:p>
            <a:pPr eaLnBrk="1" hangingPunct="1"/>
            <a:r>
              <a:rPr lang="en-US" sz="2000" dirty="0"/>
              <a:t>Let cut(A,B) = </a:t>
            </a:r>
            <a:r>
              <a:rPr lang="en-US" sz="3200" dirty="0">
                <a:sym typeface="Symbol" pitchFamily="18" charset="2"/>
              </a:rPr>
              <a:t></a:t>
            </a:r>
            <a:r>
              <a:rPr lang="en-US" sz="2000" dirty="0"/>
              <a:t>     w(</a:t>
            </a:r>
            <a:r>
              <a:rPr lang="en-US" sz="2000" dirty="0" err="1"/>
              <a:t>u,v</a:t>
            </a:r>
            <a:r>
              <a:rPr lang="en-US" sz="2000" dirty="0"/>
              <a:t>).</a:t>
            </a:r>
          </a:p>
          <a:p>
            <a:pPr eaLnBrk="1" hangingPunct="1"/>
            <a:endParaRPr lang="en-US" sz="2000" dirty="0"/>
          </a:p>
          <a:p>
            <a:pPr eaLnBrk="1" hangingPunct="1"/>
            <a:r>
              <a:rPr lang="en-US" sz="2000" dirty="0"/>
              <a:t>One way to segment G is to find the </a:t>
            </a:r>
            <a:r>
              <a:rPr lang="en-US" sz="2000" dirty="0">
                <a:solidFill>
                  <a:schemeClr val="hlink"/>
                </a:solidFill>
              </a:rPr>
              <a:t>minimum cut</a:t>
            </a:r>
            <a:endParaRPr lang="en-US" sz="2000" dirty="0">
              <a:solidFill>
                <a:srgbClr val="000000"/>
              </a:solidFill>
            </a:endParaRPr>
          </a:p>
        </p:txBody>
      </p:sp>
      <p:sp>
        <p:nvSpPr>
          <p:cNvPr id="6" name="Rectangle 4">
            <a:extLst>
              <a:ext uri="{FF2B5EF4-FFF2-40B4-BE49-F238E27FC236}">
                <a16:creationId xmlns:a16="http://schemas.microsoft.com/office/drawing/2014/main" id="{95D23032-B15A-43F2-9B6B-2244A2EDA988}"/>
              </a:ext>
            </a:extLst>
          </p:cNvPr>
          <p:cNvSpPr>
            <a:spLocks noChangeArrowheads="1"/>
          </p:cNvSpPr>
          <p:nvPr/>
        </p:nvSpPr>
        <p:spPr bwMode="auto">
          <a:xfrm>
            <a:off x="2528888" y="4818063"/>
            <a:ext cx="1165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err="1">
                <a:solidFill>
                  <a:srgbClr val="003366"/>
                </a:solidFill>
              </a:rPr>
              <a:t>u</a:t>
            </a:r>
            <a:r>
              <a:rPr lang="en-US" dirty="0" err="1">
                <a:solidFill>
                  <a:srgbClr val="003366"/>
                </a:solidFill>
                <a:sym typeface="Symbol" pitchFamily="18" charset="2"/>
              </a:rPr>
              <a:t>A</a:t>
            </a:r>
            <a:r>
              <a:rPr lang="en-US" dirty="0">
                <a:solidFill>
                  <a:srgbClr val="003366"/>
                </a:solidFill>
                <a:sym typeface="Symbol" pitchFamily="18" charset="2"/>
              </a:rPr>
              <a:t>, </a:t>
            </a:r>
            <a:r>
              <a:rPr lang="en-US" dirty="0" err="1">
                <a:solidFill>
                  <a:srgbClr val="003366"/>
                </a:solidFill>
                <a:sym typeface="Symbol" pitchFamily="18" charset="2"/>
              </a:rPr>
              <a:t>vB</a:t>
            </a:r>
            <a:endParaRPr lang="en-US" dirty="0">
              <a:solidFill>
                <a:srgbClr val="003366"/>
              </a:solidFill>
              <a:sym typeface="Symbol" pitchFamily="18" charset="2"/>
            </a:endParaRPr>
          </a:p>
        </p:txBody>
      </p:sp>
    </p:spTree>
    <p:extLst>
      <p:ext uri="{BB962C8B-B14F-4D97-AF65-F5344CB8AC3E}">
        <p14:creationId xmlns:p14="http://schemas.microsoft.com/office/powerpoint/2010/main" val="2166854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(3/10)</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2753936"/>
            <a:ext cx="9833548" cy="812280"/>
          </a:xfrm>
        </p:spPr>
        <p:txBody>
          <a:bodyPr>
            <a:normAutofit/>
          </a:bodyPr>
          <a:lstStyle/>
          <a:p>
            <a:r>
              <a:rPr lang="en-US" sz="2000" dirty="0"/>
              <a:t>Problem with minimum cut: weight of cut proportional to number of edges in the cut; tends to produce small, isolated components.</a:t>
            </a:r>
          </a:p>
        </p:txBody>
      </p:sp>
      <p:pic>
        <p:nvPicPr>
          <p:cNvPr id="6" name="Picture 5" descr="bad_cut">
            <a:extLst>
              <a:ext uri="{FF2B5EF4-FFF2-40B4-BE49-F238E27FC236}">
                <a16:creationId xmlns:a16="http://schemas.microsoft.com/office/drawing/2014/main" id="{D3A12F21-CED0-4FE7-A355-276FE01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481" y="3429000"/>
            <a:ext cx="5253038" cy="333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84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(4/10)</a:t>
            </a:r>
          </a:p>
        </p:txBody>
      </p:sp>
      <p:sp>
        <p:nvSpPr>
          <p:cNvPr id="6" name="Rectangle 3">
            <a:extLst>
              <a:ext uri="{FF2B5EF4-FFF2-40B4-BE49-F238E27FC236}">
                <a16:creationId xmlns:a16="http://schemas.microsoft.com/office/drawing/2014/main" id="{08D71DB6-898A-403E-9B36-34C1F302EE60}"/>
              </a:ext>
            </a:extLst>
          </p:cNvPr>
          <p:cNvSpPr txBox="1">
            <a:spLocks noChangeArrowheads="1"/>
          </p:cNvSpPr>
          <p:nvPr/>
        </p:nvSpPr>
        <p:spPr>
          <a:xfrm>
            <a:off x="1847850" y="2753936"/>
            <a:ext cx="8496300" cy="4967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Shi and Malik proposed the </a:t>
            </a:r>
            <a:r>
              <a:rPr lang="en-US">
                <a:solidFill>
                  <a:schemeClr val="hlink"/>
                </a:solidFill>
              </a:rPr>
              <a:t>normalized cut</a:t>
            </a:r>
            <a:r>
              <a:rPr lang="en-US"/>
              <a:t>.</a:t>
            </a:r>
          </a:p>
        </p:txBody>
      </p:sp>
      <p:sp>
        <p:nvSpPr>
          <p:cNvPr id="7" name="Text Box 4">
            <a:extLst>
              <a:ext uri="{FF2B5EF4-FFF2-40B4-BE49-F238E27FC236}">
                <a16:creationId xmlns:a16="http://schemas.microsoft.com/office/drawing/2014/main" id="{8E5070C9-53ED-427B-AB89-963174B286FA}"/>
              </a:ext>
            </a:extLst>
          </p:cNvPr>
          <p:cNvSpPr txBox="1">
            <a:spLocks noChangeArrowheads="1"/>
          </p:cNvSpPr>
          <p:nvPr/>
        </p:nvSpPr>
        <p:spPr bwMode="auto">
          <a:xfrm>
            <a:off x="2495550" y="3904873"/>
            <a:ext cx="5943600"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a:solidFill>
                  <a:srgbClr val="003366"/>
                </a:solidFill>
              </a:rPr>
              <a:t>                     cut(A,B)             cut(A,B)</a:t>
            </a:r>
          </a:p>
          <a:p>
            <a:pPr eaLnBrk="1" hangingPunct="1"/>
            <a:r>
              <a:rPr lang="en-US" sz="2400">
                <a:solidFill>
                  <a:srgbClr val="003366"/>
                </a:solidFill>
              </a:rPr>
              <a:t>Ncut(A,B) =  ---------------  +  ---------------</a:t>
            </a:r>
          </a:p>
          <a:p>
            <a:pPr eaLnBrk="1" hangingPunct="1"/>
            <a:r>
              <a:rPr lang="en-US" sz="2400">
                <a:solidFill>
                  <a:srgbClr val="003366"/>
                </a:solidFill>
              </a:rPr>
              <a:t>                    assoc(A,V)         assoc(B,V)</a:t>
            </a:r>
          </a:p>
        </p:txBody>
      </p:sp>
      <p:sp>
        <p:nvSpPr>
          <p:cNvPr id="9" name="Text Box 5">
            <a:extLst>
              <a:ext uri="{FF2B5EF4-FFF2-40B4-BE49-F238E27FC236}">
                <a16:creationId xmlns:a16="http://schemas.microsoft.com/office/drawing/2014/main" id="{7799FBBE-ED3D-43BE-8CA8-AA93E7E87F3C}"/>
              </a:ext>
            </a:extLst>
          </p:cNvPr>
          <p:cNvSpPr txBox="1">
            <a:spLocks noChangeArrowheads="1"/>
          </p:cNvSpPr>
          <p:nvPr/>
        </p:nvSpPr>
        <p:spPr bwMode="auto">
          <a:xfrm>
            <a:off x="2455863" y="5570161"/>
            <a:ext cx="3640137" cy="1076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a:solidFill>
                  <a:srgbClr val="003366"/>
                </a:solidFill>
              </a:rPr>
              <a:t>assoc(A,V) = </a:t>
            </a:r>
            <a:r>
              <a:rPr lang="en-US" sz="4000">
                <a:solidFill>
                  <a:srgbClr val="003366"/>
                </a:solidFill>
                <a:sym typeface="Symbol" pitchFamily="18" charset="2"/>
              </a:rPr>
              <a:t></a:t>
            </a:r>
            <a:r>
              <a:rPr lang="en-US" sz="2400">
                <a:solidFill>
                  <a:srgbClr val="003366"/>
                </a:solidFill>
              </a:rPr>
              <a:t>     w(u,t)</a:t>
            </a:r>
            <a:br>
              <a:rPr lang="en-US" sz="2400">
                <a:solidFill>
                  <a:srgbClr val="003366"/>
                </a:solidFill>
              </a:rPr>
            </a:br>
            <a:r>
              <a:rPr lang="en-US" sz="2400">
                <a:solidFill>
                  <a:srgbClr val="003366"/>
                </a:solidFill>
              </a:rPr>
              <a:t>               </a:t>
            </a:r>
            <a:r>
              <a:rPr lang="en-US" sz="2000">
                <a:solidFill>
                  <a:srgbClr val="003366"/>
                </a:solidFill>
              </a:rPr>
              <a:t>u</a:t>
            </a:r>
            <a:r>
              <a:rPr lang="en-US" sz="2000">
                <a:solidFill>
                  <a:srgbClr val="003366"/>
                </a:solidFill>
                <a:sym typeface="Symbol" pitchFamily="18" charset="2"/>
              </a:rPr>
              <a:t>A, tV</a:t>
            </a:r>
            <a:endParaRPr lang="en-US" sz="2400">
              <a:solidFill>
                <a:srgbClr val="003366"/>
              </a:solidFill>
              <a:latin typeface="Times New Roman" pitchFamily="18" charset="0"/>
              <a:sym typeface="Symbol" pitchFamily="18" charset="2"/>
            </a:endParaRPr>
          </a:p>
        </p:txBody>
      </p:sp>
      <p:sp>
        <p:nvSpPr>
          <p:cNvPr id="11" name="Text Box 6">
            <a:extLst>
              <a:ext uri="{FF2B5EF4-FFF2-40B4-BE49-F238E27FC236}">
                <a16:creationId xmlns:a16="http://schemas.microsoft.com/office/drawing/2014/main" id="{795B2676-0C43-4FB3-BF59-68A01226B693}"/>
              </a:ext>
            </a:extLst>
          </p:cNvPr>
          <p:cNvSpPr txBox="1">
            <a:spLocks noChangeArrowheads="1"/>
          </p:cNvSpPr>
          <p:nvPr/>
        </p:nvSpPr>
        <p:spPr bwMode="auto">
          <a:xfrm>
            <a:off x="6672263" y="5713036"/>
            <a:ext cx="30845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solidFill>
                  <a:srgbClr val="003366"/>
                </a:solidFill>
              </a:rPr>
              <a:t>How much is A connected</a:t>
            </a:r>
          </a:p>
          <a:p>
            <a:pPr eaLnBrk="1" hangingPunct="1"/>
            <a:r>
              <a:rPr lang="en-US" sz="2000">
                <a:solidFill>
                  <a:srgbClr val="003366"/>
                </a:solidFill>
              </a:rPr>
              <a:t>to the graph as a whole</a:t>
            </a:r>
          </a:p>
        </p:txBody>
      </p:sp>
      <p:sp>
        <p:nvSpPr>
          <p:cNvPr id="12" name="Text Box 7">
            <a:extLst>
              <a:ext uri="{FF2B5EF4-FFF2-40B4-BE49-F238E27FC236}">
                <a16:creationId xmlns:a16="http://schemas.microsoft.com/office/drawing/2014/main" id="{43C449A9-CD79-46D0-9916-22AD0499A5B2}"/>
              </a:ext>
            </a:extLst>
          </p:cNvPr>
          <p:cNvSpPr txBox="1">
            <a:spLocks noChangeArrowheads="1"/>
          </p:cNvSpPr>
          <p:nvPr/>
        </p:nvSpPr>
        <p:spPr bwMode="auto">
          <a:xfrm>
            <a:off x="8602663" y="4128711"/>
            <a:ext cx="14335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sz="2000">
                <a:solidFill>
                  <a:srgbClr val="003366"/>
                </a:solidFill>
              </a:rPr>
              <a:t>Normalized</a:t>
            </a:r>
          </a:p>
          <a:p>
            <a:pPr algn="ctr" eaLnBrk="1" hangingPunct="1"/>
            <a:r>
              <a:rPr lang="en-US" sz="2000">
                <a:solidFill>
                  <a:srgbClr val="003366"/>
                </a:solidFill>
              </a:rPr>
              <a:t>cut</a:t>
            </a:r>
          </a:p>
        </p:txBody>
      </p:sp>
    </p:spTree>
    <p:extLst>
      <p:ext uri="{BB962C8B-B14F-4D97-AF65-F5344CB8AC3E}">
        <p14:creationId xmlns:p14="http://schemas.microsoft.com/office/powerpoint/2010/main" val="4058441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(5/10)</a:t>
            </a:r>
          </a:p>
        </p:txBody>
      </p:sp>
      <p:sp>
        <p:nvSpPr>
          <p:cNvPr id="6" name="Line 5">
            <a:extLst>
              <a:ext uri="{FF2B5EF4-FFF2-40B4-BE49-F238E27FC236}">
                <a16:creationId xmlns:a16="http://schemas.microsoft.com/office/drawing/2014/main" id="{11D349DC-BBFC-415C-B4D3-FBEE5B8BA17E}"/>
              </a:ext>
            </a:extLst>
          </p:cNvPr>
          <p:cNvSpPr>
            <a:spLocks noChangeShapeType="1"/>
          </p:cNvSpPr>
          <p:nvPr/>
        </p:nvSpPr>
        <p:spPr bwMode="auto">
          <a:xfrm>
            <a:off x="3652838" y="3429000"/>
            <a:ext cx="914400"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 name="Line 6">
            <a:extLst>
              <a:ext uri="{FF2B5EF4-FFF2-40B4-BE49-F238E27FC236}">
                <a16:creationId xmlns:a16="http://schemas.microsoft.com/office/drawing/2014/main" id="{B671ABB1-48F1-4B40-A074-E0BFA40E163D}"/>
              </a:ext>
            </a:extLst>
          </p:cNvPr>
          <p:cNvSpPr>
            <a:spLocks noChangeShapeType="1"/>
          </p:cNvSpPr>
          <p:nvPr/>
        </p:nvSpPr>
        <p:spPr bwMode="auto">
          <a:xfrm>
            <a:off x="3729038" y="3429000"/>
            <a:ext cx="0" cy="76200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7">
            <a:extLst>
              <a:ext uri="{FF2B5EF4-FFF2-40B4-BE49-F238E27FC236}">
                <a16:creationId xmlns:a16="http://schemas.microsoft.com/office/drawing/2014/main" id="{FB52A459-47BB-40D1-ABEA-C37B17DEB6F0}"/>
              </a:ext>
            </a:extLst>
          </p:cNvPr>
          <p:cNvSpPr>
            <a:spLocks noChangeShapeType="1"/>
          </p:cNvSpPr>
          <p:nvPr/>
        </p:nvSpPr>
        <p:spPr bwMode="auto">
          <a:xfrm>
            <a:off x="4491038" y="3505200"/>
            <a:ext cx="0" cy="68580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8">
            <a:extLst>
              <a:ext uri="{FF2B5EF4-FFF2-40B4-BE49-F238E27FC236}">
                <a16:creationId xmlns:a16="http://schemas.microsoft.com/office/drawing/2014/main" id="{A62ECE58-35F9-400A-B100-76176FB0C13D}"/>
              </a:ext>
            </a:extLst>
          </p:cNvPr>
          <p:cNvSpPr>
            <a:spLocks noChangeShapeType="1"/>
          </p:cNvSpPr>
          <p:nvPr/>
        </p:nvSpPr>
        <p:spPr bwMode="auto">
          <a:xfrm>
            <a:off x="3729038" y="4191000"/>
            <a:ext cx="762000"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Line 9">
            <a:extLst>
              <a:ext uri="{FF2B5EF4-FFF2-40B4-BE49-F238E27FC236}">
                <a16:creationId xmlns:a16="http://schemas.microsoft.com/office/drawing/2014/main" id="{68202901-FA23-4555-B884-09B870836075}"/>
              </a:ext>
            </a:extLst>
          </p:cNvPr>
          <p:cNvSpPr>
            <a:spLocks noChangeShapeType="1"/>
          </p:cNvSpPr>
          <p:nvPr/>
        </p:nvSpPr>
        <p:spPr bwMode="auto">
          <a:xfrm>
            <a:off x="3725863" y="4079875"/>
            <a:ext cx="387350" cy="67945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10">
            <a:extLst>
              <a:ext uri="{FF2B5EF4-FFF2-40B4-BE49-F238E27FC236}">
                <a16:creationId xmlns:a16="http://schemas.microsoft.com/office/drawing/2014/main" id="{09A05BD3-C8A4-4648-A69E-A3EE52AAF8BE}"/>
              </a:ext>
            </a:extLst>
          </p:cNvPr>
          <p:cNvSpPr>
            <a:spLocks noChangeShapeType="1"/>
          </p:cNvSpPr>
          <p:nvPr/>
        </p:nvSpPr>
        <p:spPr bwMode="auto">
          <a:xfrm flipH="1">
            <a:off x="4186238" y="4114800"/>
            <a:ext cx="381000" cy="68580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Text Box 11">
            <a:extLst>
              <a:ext uri="{FF2B5EF4-FFF2-40B4-BE49-F238E27FC236}">
                <a16:creationId xmlns:a16="http://schemas.microsoft.com/office/drawing/2014/main" id="{8C045669-83D1-4793-9F7B-69F7D1BE0979}"/>
              </a:ext>
            </a:extLst>
          </p:cNvPr>
          <p:cNvSpPr txBox="1">
            <a:spLocks noChangeArrowheads="1"/>
          </p:cNvSpPr>
          <p:nvPr/>
        </p:nvSpPr>
        <p:spPr bwMode="auto">
          <a:xfrm>
            <a:off x="3957638" y="301307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15" name="Text Box 12">
            <a:extLst>
              <a:ext uri="{FF2B5EF4-FFF2-40B4-BE49-F238E27FC236}">
                <a16:creationId xmlns:a16="http://schemas.microsoft.com/office/drawing/2014/main" id="{6D9ACA0A-1C79-4B98-8524-35DF4240F7A0}"/>
              </a:ext>
            </a:extLst>
          </p:cNvPr>
          <p:cNvSpPr txBox="1">
            <a:spLocks noChangeArrowheads="1"/>
          </p:cNvSpPr>
          <p:nvPr/>
        </p:nvSpPr>
        <p:spPr bwMode="auto">
          <a:xfrm>
            <a:off x="3348038" y="35734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16" name="Text Box 13">
            <a:extLst>
              <a:ext uri="{FF2B5EF4-FFF2-40B4-BE49-F238E27FC236}">
                <a16:creationId xmlns:a16="http://schemas.microsoft.com/office/drawing/2014/main" id="{2787949F-80BA-4B40-8A6B-40A5C611CA7A}"/>
              </a:ext>
            </a:extLst>
          </p:cNvPr>
          <p:cNvSpPr txBox="1">
            <a:spLocks noChangeArrowheads="1"/>
          </p:cNvSpPr>
          <p:nvPr/>
        </p:nvSpPr>
        <p:spPr bwMode="auto">
          <a:xfrm>
            <a:off x="4567238" y="35734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17" name="Text Box 14">
            <a:extLst>
              <a:ext uri="{FF2B5EF4-FFF2-40B4-BE49-F238E27FC236}">
                <a16:creationId xmlns:a16="http://schemas.microsoft.com/office/drawing/2014/main" id="{028EE992-3A90-4345-99AD-F300A0B437BD}"/>
              </a:ext>
            </a:extLst>
          </p:cNvPr>
          <p:cNvSpPr txBox="1">
            <a:spLocks noChangeArrowheads="1"/>
          </p:cNvSpPr>
          <p:nvPr/>
        </p:nvSpPr>
        <p:spPr bwMode="auto">
          <a:xfrm>
            <a:off x="3560763" y="427355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18" name="Text Box 15">
            <a:extLst>
              <a:ext uri="{FF2B5EF4-FFF2-40B4-BE49-F238E27FC236}">
                <a16:creationId xmlns:a16="http://schemas.microsoft.com/office/drawing/2014/main" id="{BD51F944-C4EC-4340-90B4-E68CAF65F450}"/>
              </a:ext>
            </a:extLst>
          </p:cNvPr>
          <p:cNvSpPr txBox="1">
            <a:spLocks noChangeArrowheads="1"/>
          </p:cNvSpPr>
          <p:nvPr/>
        </p:nvSpPr>
        <p:spPr bwMode="auto">
          <a:xfrm>
            <a:off x="4398963" y="427355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19" name="Text Box 16">
            <a:extLst>
              <a:ext uri="{FF2B5EF4-FFF2-40B4-BE49-F238E27FC236}">
                <a16:creationId xmlns:a16="http://schemas.microsoft.com/office/drawing/2014/main" id="{360E89EF-DB66-4A12-B78D-BF8279650A17}"/>
              </a:ext>
            </a:extLst>
          </p:cNvPr>
          <p:cNvSpPr txBox="1">
            <a:spLocks noChangeArrowheads="1"/>
          </p:cNvSpPr>
          <p:nvPr/>
        </p:nvSpPr>
        <p:spPr bwMode="auto">
          <a:xfrm>
            <a:off x="3957638" y="38020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4</a:t>
            </a:r>
          </a:p>
        </p:txBody>
      </p:sp>
      <p:sp>
        <p:nvSpPr>
          <p:cNvPr id="20" name="Freeform 17">
            <a:extLst>
              <a:ext uri="{FF2B5EF4-FFF2-40B4-BE49-F238E27FC236}">
                <a16:creationId xmlns:a16="http://schemas.microsoft.com/office/drawing/2014/main" id="{D8922ABC-8D5F-400B-BF24-A3FE42465654}"/>
              </a:ext>
            </a:extLst>
          </p:cNvPr>
          <p:cNvSpPr>
            <a:spLocks/>
          </p:cNvSpPr>
          <p:nvPr/>
        </p:nvSpPr>
        <p:spPr bwMode="auto">
          <a:xfrm>
            <a:off x="3017838" y="3378200"/>
            <a:ext cx="1168400" cy="1473200"/>
          </a:xfrm>
          <a:custGeom>
            <a:avLst/>
            <a:gdLst>
              <a:gd name="T0" fmla="*/ 2147483647 w 736"/>
              <a:gd name="T1" fmla="*/ 2147483647 h 928"/>
              <a:gd name="T2" fmla="*/ 2147483647 w 736"/>
              <a:gd name="T3" fmla="*/ 2147483647 h 928"/>
              <a:gd name="T4" fmla="*/ 2147483647 w 736"/>
              <a:gd name="T5" fmla="*/ 2147483647 h 928"/>
              <a:gd name="T6" fmla="*/ 2147483647 w 736"/>
              <a:gd name="T7" fmla="*/ 2147483647 h 928"/>
              <a:gd name="T8" fmla="*/ 0 60000 65536"/>
              <a:gd name="T9" fmla="*/ 0 60000 65536"/>
              <a:gd name="T10" fmla="*/ 0 60000 65536"/>
              <a:gd name="T11" fmla="*/ 0 60000 65536"/>
              <a:gd name="T12" fmla="*/ 0 w 736"/>
              <a:gd name="T13" fmla="*/ 0 h 928"/>
              <a:gd name="T14" fmla="*/ 736 w 736"/>
              <a:gd name="T15" fmla="*/ 928 h 928"/>
            </a:gdLst>
            <a:ahLst/>
            <a:cxnLst>
              <a:cxn ang="T8">
                <a:pos x="T0" y="T1"/>
              </a:cxn>
              <a:cxn ang="T9">
                <a:pos x="T2" y="T3"/>
              </a:cxn>
              <a:cxn ang="T10">
                <a:pos x="T4" y="T5"/>
              </a:cxn>
              <a:cxn ang="T11">
                <a:pos x="T6" y="T7"/>
              </a:cxn>
            </a:cxnLst>
            <a:rect l="T12" t="T13" r="T14" b="T15"/>
            <a:pathLst>
              <a:path w="736" h="928">
                <a:moveTo>
                  <a:pt x="448" y="32"/>
                </a:moveTo>
                <a:cubicBezTo>
                  <a:pt x="284" y="16"/>
                  <a:pt x="120" y="0"/>
                  <a:pt x="64" y="128"/>
                </a:cubicBezTo>
                <a:cubicBezTo>
                  <a:pt x="8" y="256"/>
                  <a:pt x="0" y="672"/>
                  <a:pt x="112" y="800"/>
                </a:cubicBezTo>
                <a:cubicBezTo>
                  <a:pt x="224" y="928"/>
                  <a:pt x="632" y="880"/>
                  <a:pt x="736" y="896"/>
                </a:cubicBez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1" name="Freeform 18">
            <a:extLst>
              <a:ext uri="{FF2B5EF4-FFF2-40B4-BE49-F238E27FC236}">
                <a16:creationId xmlns:a16="http://schemas.microsoft.com/office/drawing/2014/main" id="{00C1DA11-7AC5-401D-8BD6-0EAF7F0FFD24}"/>
              </a:ext>
            </a:extLst>
          </p:cNvPr>
          <p:cNvSpPr>
            <a:spLocks/>
          </p:cNvSpPr>
          <p:nvPr/>
        </p:nvSpPr>
        <p:spPr bwMode="auto">
          <a:xfrm>
            <a:off x="4186238" y="3429000"/>
            <a:ext cx="1066800" cy="1371600"/>
          </a:xfrm>
          <a:custGeom>
            <a:avLst/>
            <a:gdLst>
              <a:gd name="T0" fmla="*/ 2147483647 w 672"/>
              <a:gd name="T1" fmla="*/ 0 h 864"/>
              <a:gd name="T2" fmla="*/ 2147483647 w 672"/>
              <a:gd name="T3" fmla="*/ 2147483647 h 864"/>
              <a:gd name="T4" fmla="*/ 2147483647 w 672"/>
              <a:gd name="T5" fmla="*/ 2147483647 h 864"/>
              <a:gd name="T6" fmla="*/ 0 w 672"/>
              <a:gd name="T7" fmla="*/ 2147483647 h 864"/>
              <a:gd name="T8" fmla="*/ 0 60000 65536"/>
              <a:gd name="T9" fmla="*/ 0 60000 65536"/>
              <a:gd name="T10" fmla="*/ 0 60000 65536"/>
              <a:gd name="T11" fmla="*/ 0 60000 65536"/>
              <a:gd name="T12" fmla="*/ 0 w 672"/>
              <a:gd name="T13" fmla="*/ 0 h 864"/>
              <a:gd name="T14" fmla="*/ 672 w 672"/>
              <a:gd name="T15" fmla="*/ 864 h 864"/>
            </a:gdLst>
            <a:ahLst/>
            <a:cxnLst>
              <a:cxn ang="T8">
                <a:pos x="T0" y="T1"/>
              </a:cxn>
              <a:cxn ang="T9">
                <a:pos x="T2" y="T3"/>
              </a:cxn>
              <a:cxn ang="T10">
                <a:pos x="T4" y="T5"/>
              </a:cxn>
              <a:cxn ang="T11">
                <a:pos x="T6" y="T7"/>
              </a:cxn>
            </a:cxnLst>
            <a:rect l="T12" t="T13" r="T14" b="T15"/>
            <a:pathLst>
              <a:path w="672" h="864">
                <a:moveTo>
                  <a:pt x="240" y="0"/>
                </a:moveTo>
                <a:cubicBezTo>
                  <a:pt x="380" y="12"/>
                  <a:pt x="520" y="24"/>
                  <a:pt x="576" y="144"/>
                </a:cubicBezTo>
                <a:cubicBezTo>
                  <a:pt x="632" y="264"/>
                  <a:pt x="672" y="600"/>
                  <a:pt x="576" y="720"/>
                </a:cubicBezTo>
                <a:cubicBezTo>
                  <a:pt x="480" y="840"/>
                  <a:pt x="96" y="840"/>
                  <a:pt x="0" y="864"/>
                </a:cubicBezTo>
              </a:path>
            </a:pathLst>
          </a:cu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2" name="Text Box 19">
            <a:extLst>
              <a:ext uri="{FF2B5EF4-FFF2-40B4-BE49-F238E27FC236}">
                <a16:creationId xmlns:a16="http://schemas.microsoft.com/office/drawing/2014/main" id="{31136EEF-3CF2-415E-9893-02114A688E55}"/>
              </a:ext>
            </a:extLst>
          </p:cNvPr>
          <p:cNvSpPr txBox="1">
            <a:spLocks noChangeArrowheads="1"/>
          </p:cNvSpPr>
          <p:nvPr/>
        </p:nvSpPr>
        <p:spPr bwMode="auto">
          <a:xfrm>
            <a:off x="2738438" y="38782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1</a:t>
            </a:r>
          </a:p>
        </p:txBody>
      </p:sp>
      <p:sp>
        <p:nvSpPr>
          <p:cNvPr id="23" name="Text Box 20">
            <a:extLst>
              <a:ext uri="{FF2B5EF4-FFF2-40B4-BE49-F238E27FC236}">
                <a16:creationId xmlns:a16="http://schemas.microsoft.com/office/drawing/2014/main" id="{565CED89-D38B-4AC5-B824-3E94AF228DAB}"/>
              </a:ext>
            </a:extLst>
          </p:cNvPr>
          <p:cNvSpPr txBox="1">
            <a:spLocks noChangeArrowheads="1"/>
          </p:cNvSpPr>
          <p:nvPr/>
        </p:nvSpPr>
        <p:spPr bwMode="auto">
          <a:xfrm>
            <a:off x="5160963" y="381635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3</a:t>
            </a:r>
          </a:p>
        </p:txBody>
      </p:sp>
      <p:sp>
        <p:nvSpPr>
          <p:cNvPr id="24" name="Line 21">
            <a:extLst>
              <a:ext uri="{FF2B5EF4-FFF2-40B4-BE49-F238E27FC236}">
                <a16:creationId xmlns:a16="http://schemas.microsoft.com/office/drawing/2014/main" id="{D0A46D50-2184-4756-A533-1B76F8455CEB}"/>
              </a:ext>
            </a:extLst>
          </p:cNvPr>
          <p:cNvSpPr>
            <a:spLocks noChangeShapeType="1"/>
          </p:cNvSpPr>
          <p:nvPr/>
        </p:nvSpPr>
        <p:spPr bwMode="auto">
          <a:xfrm>
            <a:off x="7386638" y="3352800"/>
            <a:ext cx="0" cy="83820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 name="Line 22">
            <a:extLst>
              <a:ext uri="{FF2B5EF4-FFF2-40B4-BE49-F238E27FC236}">
                <a16:creationId xmlns:a16="http://schemas.microsoft.com/office/drawing/2014/main" id="{735F23C8-81D5-495C-9E00-491962D61DE0}"/>
              </a:ext>
            </a:extLst>
          </p:cNvPr>
          <p:cNvSpPr>
            <a:spLocks noChangeShapeType="1"/>
          </p:cNvSpPr>
          <p:nvPr/>
        </p:nvSpPr>
        <p:spPr bwMode="auto">
          <a:xfrm>
            <a:off x="8301038" y="3429000"/>
            <a:ext cx="0" cy="83820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Line 23">
            <a:extLst>
              <a:ext uri="{FF2B5EF4-FFF2-40B4-BE49-F238E27FC236}">
                <a16:creationId xmlns:a16="http://schemas.microsoft.com/office/drawing/2014/main" id="{4BC4BBAC-C2C0-425C-A2C3-B2EBA5EC5F65}"/>
              </a:ext>
            </a:extLst>
          </p:cNvPr>
          <p:cNvSpPr>
            <a:spLocks noChangeShapeType="1"/>
          </p:cNvSpPr>
          <p:nvPr/>
        </p:nvSpPr>
        <p:spPr bwMode="auto">
          <a:xfrm>
            <a:off x="7386638" y="3429000"/>
            <a:ext cx="990600" cy="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4">
            <a:extLst>
              <a:ext uri="{FF2B5EF4-FFF2-40B4-BE49-F238E27FC236}">
                <a16:creationId xmlns:a16="http://schemas.microsoft.com/office/drawing/2014/main" id="{D7B10600-C77A-490C-A33F-D89AAC927C32}"/>
              </a:ext>
            </a:extLst>
          </p:cNvPr>
          <p:cNvSpPr>
            <a:spLocks noChangeShapeType="1"/>
          </p:cNvSpPr>
          <p:nvPr/>
        </p:nvSpPr>
        <p:spPr bwMode="auto">
          <a:xfrm>
            <a:off x="7386638" y="4267200"/>
            <a:ext cx="914400" cy="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 name="Line 25">
            <a:extLst>
              <a:ext uri="{FF2B5EF4-FFF2-40B4-BE49-F238E27FC236}">
                <a16:creationId xmlns:a16="http://schemas.microsoft.com/office/drawing/2014/main" id="{3A9BD59A-A785-4B4F-92A4-9D2F31ACD68D}"/>
              </a:ext>
            </a:extLst>
          </p:cNvPr>
          <p:cNvSpPr>
            <a:spLocks noChangeShapeType="1"/>
          </p:cNvSpPr>
          <p:nvPr/>
        </p:nvSpPr>
        <p:spPr bwMode="auto">
          <a:xfrm flipH="1">
            <a:off x="7310438" y="3429000"/>
            <a:ext cx="990600" cy="83820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 name="Line 26">
            <a:extLst>
              <a:ext uri="{FF2B5EF4-FFF2-40B4-BE49-F238E27FC236}">
                <a16:creationId xmlns:a16="http://schemas.microsoft.com/office/drawing/2014/main" id="{9D4DD7CF-D9EF-47F1-968E-1CFEC05BC902}"/>
              </a:ext>
            </a:extLst>
          </p:cNvPr>
          <p:cNvSpPr>
            <a:spLocks noChangeShapeType="1"/>
          </p:cNvSpPr>
          <p:nvPr/>
        </p:nvSpPr>
        <p:spPr bwMode="auto">
          <a:xfrm>
            <a:off x="7310438" y="3352800"/>
            <a:ext cx="990600" cy="914400"/>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 name="Text Box 27">
            <a:extLst>
              <a:ext uri="{FF2B5EF4-FFF2-40B4-BE49-F238E27FC236}">
                <a16:creationId xmlns:a16="http://schemas.microsoft.com/office/drawing/2014/main" id="{902A6D69-EA88-41E1-B1EA-388E4D3D665E}"/>
              </a:ext>
            </a:extLst>
          </p:cNvPr>
          <p:cNvSpPr txBox="1">
            <a:spLocks noChangeArrowheads="1"/>
          </p:cNvSpPr>
          <p:nvPr/>
        </p:nvSpPr>
        <p:spPr bwMode="auto">
          <a:xfrm>
            <a:off x="7599363" y="29289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sz="2400"/>
          </a:p>
        </p:txBody>
      </p:sp>
      <p:sp>
        <p:nvSpPr>
          <p:cNvPr id="31" name="Text Box 29">
            <a:extLst>
              <a:ext uri="{FF2B5EF4-FFF2-40B4-BE49-F238E27FC236}">
                <a16:creationId xmlns:a16="http://schemas.microsoft.com/office/drawing/2014/main" id="{4C770313-AA19-4ADE-9C52-CCBEDFE25992}"/>
              </a:ext>
            </a:extLst>
          </p:cNvPr>
          <p:cNvSpPr txBox="1">
            <a:spLocks noChangeArrowheads="1"/>
          </p:cNvSpPr>
          <p:nvPr/>
        </p:nvSpPr>
        <p:spPr bwMode="auto">
          <a:xfrm>
            <a:off x="7691438" y="29638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32" name="Text Box 30">
            <a:extLst>
              <a:ext uri="{FF2B5EF4-FFF2-40B4-BE49-F238E27FC236}">
                <a16:creationId xmlns:a16="http://schemas.microsoft.com/office/drawing/2014/main" id="{19C13849-E84F-4BC7-B3E5-9322DF345FCD}"/>
              </a:ext>
            </a:extLst>
          </p:cNvPr>
          <p:cNvSpPr txBox="1">
            <a:spLocks noChangeArrowheads="1"/>
          </p:cNvSpPr>
          <p:nvPr/>
        </p:nvSpPr>
        <p:spPr bwMode="auto">
          <a:xfrm>
            <a:off x="7081838" y="35734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33" name="Text Box 31">
            <a:extLst>
              <a:ext uri="{FF2B5EF4-FFF2-40B4-BE49-F238E27FC236}">
                <a16:creationId xmlns:a16="http://schemas.microsoft.com/office/drawing/2014/main" id="{323C4466-FA7A-42C0-B777-CDC247412C61}"/>
              </a:ext>
            </a:extLst>
          </p:cNvPr>
          <p:cNvSpPr txBox="1">
            <a:spLocks noChangeArrowheads="1"/>
          </p:cNvSpPr>
          <p:nvPr/>
        </p:nvSpPr>
        <p:spPr bwMode="auto">
          <a:xfrm>
            <a:off x="8301038" y="35734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34" name="Text Box 32">
            <a:extLst>
              <a:ext uri="{FF2B5EF4-FFF2-40B4-BE49-F238E27FC236}">
                <a16:creationId xmlns:a16="http://schemas.microsoft.com/office/drawing/2014/main" id="{FD87D62D-1A63-4C3C-9D50-E6988ACDB017}"/>
              </a:ext>
            </a:extLst>
          </p:cNvPr>
          <p:cNvSpPr txBox="1">
            <a:spLocks noChangeArrowheads="1"/>
          </p:cNvSpPr>
          <p:nvPr/>
        </p:nvSpPr>
        <p:spPr bwMode="auto">
          <a:xfrm>
            <a:off x="7691438" y="43354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3</a:t>
            </a:r>
          </a:p>
        </p:txBody>
      </p:sp>
      <p:sp>
        <p:nvSpPr>
          <p:cNvPr id="35" name="Text Box 33">
            <a:extLst>
              <a:ext uri="{FF2B5EF4-FFF2-40B4-BE49-F238E27FC236}">
                <a16:creationId xmlns:a16="http://schemas.microsoft.com/office/drawing/2014/main" id="{16919787-CEEE-4616-B413-A8BA4DE006EB}"/>
              </a:ext>
            </a:extLst>
          </p:cNvPr>
          <p:cNvSpPr txBox="1">
            <a:spLocks noChangeArrowheads="1"/>
          </p:cNvSpPr>
          <p:nvPr/>
        </p:nvSpPr>
        <p:spPr bwMode="auto">
          <a:xfrm>
            <a:off x="7539038" y="34210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36" name="Text Box 34">
            <a:extLst>
              <a:ext uri="{FF2B5EF4-FFF2-40B4-BE49-F238E27FC236}">
                <a16:creationId xmlns:a16="http://schemas.microsoft.com/office/drawing/2014/main" id="{D9733C9F-786E-4363-A24D-4757BA538C2D}"/>
              </a:ext>
            </a:extLst>
          </p:cNvPr>
          <p:cNvSpPr txBox="1">
            <a:spLocks noChangeArrowheads="1"/>
          </p:cNvSpPr>
          <p:nvPr/>
        </p:nvSpPr>
        <p:spPr bwMode="auto">
          <a:xfrm>
            <a:off x="7523163" y="381635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37" name="Line 35">
            <a:extLst>
              <a:ext uri="{FF2B5EF4-FFF2-40B4-BE49-F238E27FC236}">
                <a16:creationId xmlns:a16="http://schemas.microsoft.com/office/drawing/2014/main" id="{89CC2A07-91B9-4316-BE85-053AA2FA156D}"/>
              </a:ext>
            </a:extLst>
          </p:cNvPr>
          <p:cNvSpPr>
            <a:spLocks noChangeShapeType="1"/>
          </p:cNvSpPr>
          <p:nvPr/>
        </p:nvSpPr>
        <p:spPr bwMode="auto">
          <a:xfrm>
            <a:off x="4567238" y="3429000"/>
            <a:ext cx="2819400" cy="0"/>
          </a:xfrm>
          <a:prstGeom prst="line">
            <a:avLst/>
          </a:prstGeom>
          <a:noFill/>
          <a:ln w="12700">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 name="Line 36">
            <a:extLst>
              <a:ext uri="{FF2B5EF4-FFF2-40B4-BE49-F238E27FC236}">
                <a16:creationId xmlns:a16="http://schemas.microsoft.com/office/drawing/2014/main" id="{23198A42-8684-4D99-A3B2-8C635BB72BE0}"/>
              </a:ext>
            </a:extLst>
          </p:cNvPr>
          <p:cNvSpPr>
            <a:spLocks noChangeShapeType="1"/>
          </p:cNvSpPr>
          <p:nvPr/>
        </p:nvSpPr>
        <p:spPr bwMode="auto">
          <a:xfrm>
            <a:off x="4567238" y="3429000"/>
            <a:ext cx="2819400" cy="762000"/>
          </a:xfrm>
          <a:prstGeom prst="line">
            <a:avLst/>
          </a:prstGeom>
          <a:noFill/>
          <a:ln w="12700">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 name="Text Box 38">
            <a:extLst>
              <a:ext uri="{FF2B5EF4-FFF2-40B4-BE49-F238E27FC236}">
                <a16:creationId xmlns:a16="http://schemas.microsoft.com/office/drawing/2014/main" id="{2C00D3BA-2A66-400E-8DF2-6F632E6F7739}"/>
              </a:ext>
            </a:extLst>
          </p:cNvPr>
          <p:cNvSpPr txBox="1">
            <a:spLocks noChangeArrowheads="1"/>
          </p:cNvSpPr>
          <p:nvPr/>
        </p:nvSpPr>
        <p:spPr bwMode="auto">
          <a:xfrm>
            <a:off x="6075363" y="297815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2</a:t>
            </a:r>
          </a:p>
        </p:txBody>
      </p:sp>
      <p:sp>
        <p:nvSpPr>
          <p:cNvPr id="40" name="Text Box 39">
            <a:extLst>
              <a:ext uri="{FF2B5EF4-FFF2-40B4-BE49-F238E27FC236}">
                <a16:creationId xmlns:a16="http://schemas.microsoft.com/office/drawing/2014/main" id="{CECF591C-1512-4334-B342-0AB2003D88A6}"/>
              </a:ext>
            </a:extLst>
          </p:cNvPr>
          <p:cNvSpPr txBox="1">
            <a:spLocks noChangeArrowheads="1"/>
          </p:cNvSpPr>
          <p:nvPr/>
        </p:nvSpPr>
        <p:spPr bwMode="auto">
          <a:xfrm>
            <a:off x="6015038" y="3878263"/>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a:t>1</a:t>
            </a:r>
          </a:p>
        </p:txBody>
      </p:sp>
      <p:sp>
        <p:nvSpPr>
          <p:cNvPr id="41" name="Text Box 40">
            <a:extLst>
              <a:ext uri="{FF2B5EF4-FFF2-40B4-BE49-F238E27FC236}">
                <a16:creationId xmlns:a16="http://schemas.microsoft.com/office/drawing/2014/main" id="{4C739089-618E-4304-A047-CD7EA20AA42A}"/>
              </a:ext>
            </a:extLst>
          </p:cNvPr>
          <p:cNvSpPr txBox="1">
            <a:spLocks noChangeArrowheads="1"/>
          </p:cNvSpPr>
          <p:nvPr/>
        </p:nvSpPr>
        <p:spPr bwMode="auto">
          <a:xfrm>
            <a:off x="5984875" y="5118100"/>
            <a:ext cx="4054475"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a:solidFill>
                  <a:srgbClr val="003366"/>
                </a:solidFill>
              </a:rPr>
              <a:t>                      3             3</a:t>
            </a:r>
          </a:p>
          <a:p>
            <a:pPr eaLnBrk="1" hangingPunct="1"/>
            <a:r>
              <a:rPr lang="en-US" sz="2400">
                <a:solidFill>
                  <a:srgbClr val="003366"/>
                </a:solidFill>
              </a:rPr>
              <a:t>Ncut(A,B) =  -------  +  ------</a:t>
            </a:r>
          </a:p>
          <a:p>
            <a:pPr eaLnBrk="1" hangingPunct="1"/>
            <a:r>
              <a:rPr lang="en-US" sz="2400">
                <a:solidFill>
                  <a:srgbClr val="003366"/>
                </a:solidFill>
              </a:rPr>
              <a:t>                     21           16</a:t>
            </a:r>
          </a:p>
        </p:txBody>
      </p:sp>
      <p:sp>
        <p:nvSpPr>
          <p:cNvPr id="42" name="Text Box 41">
            <a:extLst>
              <a:ext uri="{FF2B5EF4-FFF2-40B4-BE49-F238E27FC236}">
                <a16:creationId xmlns:a16="http://schemas.microsoft.com/office/drawing/2014/main" id="{DFF1EFC3-38C5-4F86-9127-887CD6ECD21C}"/>
              </a:ext>
            </a:extLst>
          </p:cNvPr>
          <p:cNvSpPr txBox="1">
            <a:spLocks noChangeArrowheads="1"/>
          </p:cNvSpPr>
          <p:nvPr/>
        </p:nvSpPr>
        <p:spPr bwMode="auto">
          <a:xfrm>
            <a:off x="2874963" y="2624138"/>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a:solidFill>
                  <a:srgbClr val="0000CC"/>
                </a:solidFill>
              </a:rPr>
              <a:t>A</a:t>
            </a:r>
          </a:p>
        </p:txBody>
      </p:sp>
      <p:sp>
        <p:nvSpPr>
          <p:cNvPr id="43" name="Text Box 42">
            <a:extLst>
              <a:ext uri="{FF2B5EF4-FFF2-40B4-BE49-F238E27FC236}">
                <a16:creationId xmlns:a16="http://schemas.microsoft.com/office/drawing/2014/main" id="{83654585-BCA8-4812-8229-CD0CBF3D95EB}"/>
              </a:ext>
            </a:extLst>
          </p:cNvPr>
          <p:cNvSpPr txBox="1">
            <a:spLocks noChangeArrowheads="1"/>
          </p:cNvSpPr>
          <p:nvPr/>
        </p:nvSpPr>
        <p:spPr bwMode="auto">
          <a:xfrm>
            <a:off x="8208963" y="25479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a:solidFill>
                  <a:srgbClr val="008080"/>
                </a:solidFill>
              </a:rPr>
              <a:t>B</a:t>
            </a:r>
          </a:p>
        </p:txBody>
      </p:sp>
      <p:sp>
        <p:nvSpPr>
          <p:cNvPr id="44" name="Oval 43">
            <a:extLst>
              <a:ext uri="{FF2B5EF4-FFF2-40B4-BE49-F238E27FC236}">
                <a16:creationId xmlns:a16="http://schemas.microsoft.com/office/drawing/2014/main" id="{C38458CD-E43D-4813-A722-80E3533CF32D}"/>
              </a:ext>
            </a:extLst>
          </p:cNvPr>
          <p:cNvSpPr>
            <a:spLocks noChangeArrowheads="1"/>
          </p:cNvSpPr>
          <p:nvPr/>
        </p:nvSpPr>
        <p:spPr bwMode="auto">
          <a:xfrm>
            <a:off x="3576638" y="3352800"/>
            <a:ext cx="228600" cy="228600"/>
          </a:xfrm>
          <a:prstGeom prst="ellipse">
            <a:avLst/>
          </a:prstGeom>
          <a:solidFill>
            <a:srgbClr val="0066FF"/>
          </a:solidFill>
          <a:ln w="9525">
            <a:solidFill>
              <a:schemeClr val="tx1"/>
            </a:solidFill>
            <a:round/>
            <a:headEnd/>
            <a:tailEnd/>
          </a:ln>
        </p:spPr>
        <p:txBody>
          <a:bodyPr wrap="none" anchor="ctr"/>
          <a:lstStyle/>
          <a:p>
            <a:endParaRPr lang="en-US"/>
          </a:p>
        </p:txBody>
      </p:sp>
      <p:sp>
        <p:nvSpPr>
          <p:cNvPr id="45" name="Oval 44">
            <a:extLst>
              <a:ext uri="{FF2B5EF4-FFF2-40B4-BE49-F238E27FC236}">
                <a16:creationId xmlns:a16="http://schemas.microsoft.com/office/drawing/2014/main" id="{06974778-65BF-4B84-B3F3-E230754DBA2D}"/>
              </a:ext>
            </a:extLst>
          </p:cNvPr>
          <p:cNvSpPr>
            <a:spLocks noChangeArrowheads="1"/>
          </p:cNvSpPr>
          <p:nvPr/>
        </p:nvSpPr>
        <p:spPr bwMode="auto">
          <a:xfrm>
            <a:off x="4414838" y="3352800"/>
            <a:ext cx="228600" cy="228600"/>
          </a:xfrm>
          <a:prstGeom prst="ellipse">
            <a:avLst/>
          </a:prstGeom>
          <a:solidFill>
            <a:srgbClr val="0066FF"/>
          </a:solidFill>
          <a:ln w="9525">
            <a:solidFill>
              <a:schemeClr val="tx1"/>
            </a:solidFill>
            <a:round/>
            <a:headEnd/>
            <a:tailEnd/>
          </a:ln>
        </p:spPr>
        <p:txBody>
          <a:bodyPr wrap="none" anchor="ctr"/>
          <a:lstStyle/>
          <a:p>
            <a:endParaRPr lang="en-US"/>
          </a:p>
        </p:txBody>
      </p:sp>
      <p:sp>
        <p:nvSpPr>
          <p:cNvPr id="46" name="Oval 45">
            <a:extLst>
              <a:ext uri="{FF2B5EF4-FFF2-40B4-BE49-F238E27FC236}">
                <a16:creationId xmlns:a16="http://schemas.microsoft.com/office/drawing/2014/main" id="{C4D88D86-0B9F-4288-8378-7D65F0C23A1A}"/>
              </a:ext>
            </a:extLst>
          </p:cNvPr>
          <p:cNvSpPr>
            <a:spLocks noChangeArrowheads="1"/>
          </p:cNvSpPr>
          <p:nvPr/>
        </p:nvSpPr>
        <p:spPr bwMode="auto">
          <a:xfrm>
            <a:off x="3576638" y="4038600"/>
            <a:ext cx="228600" cy="228600"/>
          </a:xfrm>
          <a:prstGeom prst="ellipse">
            <a:avLst/>
          </a:prstGeom>
          <a:solidFill>
            <a:srgbClr val="0066FF"/>
          </a:solidFill>
          <a:ln w="9525">
            <a:solidFill>
              <a:schemeClr val="tx1"/>
            </a:solidFill>
            <a:round/>
            <a:headEnd/>
            <a:tailEnd/>
          </a:ln>
        </p:spPr>
        <p:txBody>
          <a:bodyPr wrap="none" anchor="ctr"/>
          <a:lstStyle/>
          <a:p>
            <a:endParaRPr lang="en-US"/>
          </a:p>
        </p:txBody>
      </p:sp>
      <p:sp>
        <p:nvSpPr>
          <p:cNvPr id="47" name="Oval 46">
            <a:extLst>
              <a:ext uri="{FF2B5EF4-FFF2-40B4-BE49-F238E27FC236}">
                <a16:creationId xmlns:a16="http://schemas.microsoft.com/office/drawing/2014/main" id="{D2BD7D67-7A63-4EE7-A37A-09F934EB6411}"/>
              </a:ext>
            </a:extLst>
          </p:cNvPr>
          <p:cNvSpPr>
            <a:spLocks noChangeArrowheads="1"/>
          </p:cNvSpPr>
          <p:nvPr/>
        </p:nvSpPr>
        <p:spPr bwMode="auto">
          <a:xfrm>
            <a:off x="4414838" y="4038600"/>
            <a:ext cx="228600" cy="228600"/>
          </a:xfrm>
          <a:prstGeom prst="ellipse">
            <a:avLst/>
          </a:prstGeom>
          <a:solidFill>
            <a:srgbClr val="0066FF"/>
          </a:solidFill>
          <a:ln w="9525">
            <a:solidFill>
              <a:schemeClr val="tx1"/>
            </a:solidFill>
            <a:round/>
            <a:headEnd/>
            <a:tailEnd/>
          </a:ln>
        </p:spPr>
        <p:txBody>
          <a:bodyPr wrap="none" anchor="ctr"/>
          <a:lstStyle/>
          <a:p>
            <a:endParaRPr lang="en-US"/>
          </a:p>
        </p:txBody>
      </p:sp>
      <p:sp>
        <p:nvSpPr>
          <p:cNvPr id="48" name="Oval 47">
            <a:extLst>
              <a:ext uri="{FF2B5EF4-FFF2-40B4-BE49-F238E27FC236}">
                <a16:creationId xmlns:a16="http://schemas.microsoft.com/office/drawing/2014/main" id="{44B2016D-4DCD-44B1-95C6-3E417E518B7B}"/>
              </a:ext>
            </a:extLst>
          </p:cNvPr>
          <p:cNvSpPr>
            <a:spLocks noChangeArrowheads="1"/>
          </p:cNvSpPr>
          <p:nvPr/>
        </p:nvSpPr>
        <p:spPr bwMode="auto">
          <a:xfrm>
            <a:off x="4033838" y="4648200"/>
            <a:ext cx="228600" cy="228600"/>
          </a:xfrm>
          <a:prstGeom prst="ellipse">
            <a:avLst/>
          </a:prstGeom>
          <a:solidFill>
            <a:srgbClr val="0066FF"/>
          </a:solidFill>
          <a:ln w="9525">
            <a:solidFill>
              <a:schemeClr val="tx1"/>
            </a:solidFill>
            <a:round/>
            <a:headEnd/>
            <a:tailEnd/>
          </a:ln>
        </p:spPr>
        <p:txBody>
          <a:bodyPr wrap="none" anchor="ctr"/>
          <a:lstStyle/>
          <a:p>
            <a:endParaRPr lang="en-US"/>
          </a:p>
        </p:txBody>
      </p:sp>
      <p:sp>
        <p:nvSpPr>
          <p:cNvPr id="49" name="Oval 48">
            <a:extLst>
              <a:ext uri="{FF2B5EF4-FFF2-40B4-BE49-F238E27FC236}">
                <a16:creationId xmlns:a16="http://schemas.microsoft.com/office/drawing/2014/main" id="{D268EB9A-C91F-4556-92AE-C448564B7925}"/>
              </a:ext>
            </a:extLst>
          </p:cNvPr>
          <p:cNvSpPr>
            <a:spLocks noChangeArrowheads="1"/>
          </p:cNvSpPr>
          <p:nvPr/>
        </p:nvSpPr>
        <p:spPr bwMode="auto">
          <a:xfrm>
            <a:off x="7234238" y="3276600"/>
            <a:ext cx="228600" cy="228600"/>
          </a:xfrm>
          <a:prstGeom prst="ellipse">
            <a:avLst/>
          </a:prstGeom>
          <a:solidFill>
            <a:schemeClr val="accent1"/>
          </a:solidFill>
          <a:ln w="9525">
            <a:solidFill>
              <a:srgbClr val="008080"/>
            </a:solidFill>
            <a:round/>
            <a:headEnd/>
            <a:tailEnd/>
          </a:ln>
        </p:spPr>
        <p:txBody>
          <a:bodyPr wrap="none" anchor="ctr"/>
          <a:lstStyle/>
          <a:p>
            <a:endParaRPr lang="en-US"/>
          </a:p>
        </p:txBody>
      </p:sp>
      <p:sp>
        <p:nvSpPr>
          <p:cNvPr id="50" name="Oval 49">
            <a:extLst>
              <a:ext uri="{FF2B5EF4-FFF2-40B4-BE49-F238E27FC236}">
                <a16:creationId xmlns:a16="http://schemas.microsoft.com/office/drawing/2014/main" id="{99A5A847-2E8F-4AE9-9AFC-7A3CE0DE5545}"/>
              </a:ext>
            </a:extLst>
          </p:cNvPr>
          <p:cNvSpPr>
            <a:spLocks noChangeArrowheads="1"/>
          </p:cNvSpPr>
          <p:nvPr/>
        </p:nvSpPr>
        <p:spPr bwMode="auto">
          <a:xfrm>
            <a:off x="8224838" y="3276600"/>
            <a:ext cx="228600" cy="228600"/>
          </a:xfrm>
          <a:prstGeom prst="ellipse">
            <a:avLst/>
          </a:prstGeom>
          <a:solidFill>
            <a:schemeClr val="accent1"/>
          </a:solidFill>
          <a:ln w="9525">
            <a:solidFill>
              <a:srgbClr val="008080"/>
            </a:solidFill>
            <a:round/>
            <a:headEnd/>
            <a:tailEnd/>
          </a:ln>
        </p:spPr>
        <p:txBody>
          <a:bodyPr wrap="none" anchor="ctr"/>
          <a:lstStyle/>
          <a:p>
            <a:endParaRPr lang="en-US"/>
          </a:p>
        </p:txBody>
      </p:sp>
      <p:sp>
        <p:nvSpPr>
          <p:cNvPr id="51" name="Oval 50">
            <a:extLst>
              <a:ext uri="{FF2B5EF4-FFF2-40B4-BE49-F238E27FC236}">
                <a16:creationId xmlns:a16="http://schemas.microsoft.com/office/drawing/2014/main" id="{4CFE7C6D-205F-48CA-95F9-8758031D4BA7}"/>
              </a:ext>
            </a:extLst>
          </p:cNvPr>
          <p:cNvSpPr>
            <a:spLocks noChangeArrowheads="1"/>
          </p:cNvSpPr>
          <p:nvPr/>
        </p:nvSpPr>
        <p:spPr bwMode="auto">
          <a:xfrm>
            <a:off x="7234238" y="4114800"/>
            <a:ext cx="228600" cy="228600"/>
          </a:xfrm>
          <a:prstGeom prst="ellipse">
            <a:avLst/>
          </a:prstGeom>
          <a:solidFill>
            <a:schemeClr val="accent1"/>
          </a:solidFill>
          <a:ln w="9525">
            <a:solidFill>
              <a:srgbClr val="008080"/>
            </a:solidFill>
            <a:round/>
            <a:headEnd/>
            <a:tailEnd/>
          </a:ln>
        </p:spPr>
        <p:txBody>
          <a:bodyPr wrap="none" anchor="ctr"/>
          <a:lstStyle/>
          <a:p>
            <a:endParaRPr lang="en-US"/>
          </a:p>
        </p:txBody>
      </p:sp>
      <p:sp>
        <p:nvSpPr>
          <p:cNvPr id="52" name="Oval 51">
            <a:extLst>
              <a:ext uri="{FF2B5EF4-FFF2-40B4-BE49-F238E27FC236}">
                <a16:creationId xmlns:a16="http://schemas.microsoft.com/office/drawing/2014/main" id="{1036939E-00B1-4885-A58B-BF34E2FCB916}"/>
              </a:ext>
            </a:extLst>
          </p:cNvPr>
          <p:cNvSpPr>
            <a:spLocks noChangeArrowheads="1"/>
          </p:cNvSpPr>
          <p:nvPr/>
        </p:nvSpPr>
        <p:spPr bwMode="auto">
          <a:xfrm>
            <a:off x="8224838" y="4114800"/>
            <a:ext cx="228600" cy="228600"/>
          </a:xfrm>
          <a:prstGeom prst="ellipse">
            <a:avLst/>
          </a:prstGeom>
          <a:solidFill>
            <a:schemeClr val="accent1"/>
          </a:solidFill>
          <a:ln w="9525">
            <a:solidFill>
              <a:srgbClr val="008080"/>
            </a:solidFill>
            <a:round/>
            <a:headEnd/>
            <a:tailEnd/>
          </a:ln>
        </p:spPr>
        <p:txBody>
          <a:bodyPr wrap="none" anchor="ctr"/>
          <a:lstStyle/>
          <a:p>
            <a:endParaRPr lang="en-US"/>
          </a:p>
        </p:txBody>
      </p:sp>
    </p:spTree>
    <p:extLst>
      <p:ext uri="{BB962C8B-B14F-4D97-AF65-F5344CB8AC3E}">
        <p14:creationId xmlns:p14="http://schemas.microsoft.com/office/powerpoint/2010/main" val="219633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Μερικά παραδείγματα (2/3)</a:t>
            </a:r>
            <a:endParaRPr lang="en-US" sz="4000" dirty="0">
              <a:solidFill>
                <a:srgbClr val="FFFFFF"/>
              </a:solidFill>
            </a:endParaRPr>
          </a:p>
        </p:txBody>
      </p:sp>
      <p:pic>
        <p:nvPicPr>
          <p:cNvPr id="6" name="Picture 2" descr="http://www.capital.edu/Resources/Images/outside6_035.jpg">
            <a:extLst>
              <a:ext uri="{FF2B5EF4-FFF2-40B4-BE49-F238E27FC236}">
                <a16:creationId xmlns:a16="http://schemas.microsoft.com/office/drawing/2014/main" id="{116FDBF6-C7A3-426E-A628-3D3CCF4EB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986" y="2536834"/>
            <a:ext cx="52578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img.photobucket.com/albums/v338/CarolinaClay/OFC%20Blog/books.jpg">
            <a:extLst>
              <a:ext uri="{FF2B5EF4-FFF2-40B4-BE49-F238E27FC236}">
                <a16:creationId xmlns:a16="http://schemas.microsoft.com/office/drawing/2014/main" id="{3940EC80-B704-41EE-B354-72582EAB5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6950" r="26448"/>
          <a:stretch>
            <a:fillRect/>
          </a:stretch>
        </p:blipFill>
        <p:spPr bwMode="auto">
          <a:xfrm>
            <a:off x="2157124" y="4768859"/>
            <a:ext cx="40401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3F9FB724-EC43-47B8-A0F3-CEADBF6BBE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5999" y="4584709"/>
            <a:ext cx="32226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 name="Picture 2" descr="http://www.lilano.de/catalog/images/traffic-berlin_200509DSC4853.JPG">
            <a:extLst>
              <a:ext uri="{FF2B5EF4-FFF2-40B4-BE49-F238E27FC236}">
                <a16:creationId xmlns:a16="http://schemas.microsoft.com/office/drawing/2014/main" id="{13FF89B5-8ED4-4797-A37F-34AB359DB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0474" y="2536834"/>
            <a:ext cx="2895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0">
            <a:extLst>
              <a:ext uri="{FF2B5EF4-FFF2-40B4-BE49-F238E27FC236}">
                <a16:creationId xmlns:a16="http://schemas.microsoft.com/office/drawing/2014/main" id="{D1B4E5F2-B192-42D4-8DFE-029E4B1D08A6}"/>
              </a:ext>
            </a:extLst>
          </p:cNvPr>
          <p:cNvSpPr txBox="1">
            <a:spLocks noChangeArrowheads="1"/>
          </p:cNvSpPr>
          <p:nvPr/>
        </p:nvSpPr>
        <p:spPr bwMode="auto">
          <a:xfrm>
            <a:off x="10246663" y="2729702"/>
            <a:ext cx="1704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a:solidFill>
                  <a:srgbClr val="003366"/>
                </a:solidFill>
              </a:rPr>
              <a:t>Common fate</a:t>
            </a:r>
          </a:p>
        </p:txBody>
      </p:sp>
      <p:sp>
        <p:nvSpPr>
          <p:cNvPr id="13" name="TextBox 11">
            <a:extLst>
              <a:ext uri="{FF2B5EF4-FFF2-40B4-BE49-F238E27FC236}">
                <a16:creationId xmlns:a16="http://schemas.microsoft.com/office/drawing/2014/main" id="{48B460E1-4B0D-49E3-A6E1-F90BFBAE44D5}"/>
              </a:ext>
            </a:extLst>
          </p:cNvPr>
          <p:cNvSpPr txBox="1">
            <a:spLocks noChangeArrowheads="1"/>
          </p:cNvSpPr>
          <p:nvPr/>
        </p:nvSpPr>
        <p:spPr bwMode="auto">
          <a:xfrm>
            <a:off x="172415" y="2697952"/>
            <a:ext cx="122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dirty="0">
                <a:solidFill>
                  <a:srgbClr val="003366"/>
                </a:solidFill>
              </a:rPr>
              <a:t>Proximity</a:t>
            </a:r>
          </a:p>
        </p:txBody>
      </p:sp>
      <p:cxnSp>
        <p:nvCxnSpPr>
          <p:cNvPr id="14" name="Straight Connector 13">
            <a:extLst>
              <a:ext uri="{FF2B5EF4-FFF2-40B4-BE49-F238E27FC236}">
                <a16:creationId xmlns:a16="http://schemas.microsoft.com/office/drawing/2014/main" id="{4D8BA79D-7262-441E-B979-80CB71650784}"/>
              </a:ext>
            </a:extLst>
          </p:cNvPr>
          <p:cNvCxnSpPr>
            <a:cxnSpLocks noChangeShapeType="1"/>
          </p:cNvCxnSpPr>
          <p:nvPr/>
        </p:nvCxnSpPr>
        <p:spPr bwMode="auto">
          <a:xfrm rot="5400000">
            <a:off x="4434182" y="4912528"/>
            <a:ext cx="47513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76694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(6/10)</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074" y="2753936"/>
            <a:ext cx="9833548" cy="3277384"/>
          </a:xfrm>
        </p:spPr>
        <p:txBody>
          <a:bodyPr>
            <a:normAutofit fontScale="92500" lnSpcReduction="10000"/>
          </a:bodyPr>
          <a:lstStyle/>
          <a:p>
            <a:pPr eaLnBrk="1" hangingPunct="1"/>
            <a:r>
              <a:rPr lang="en-US" dirty="0"/>
              <a:t>Shi and Malik turned graph cuts into an eigenvector/eigenvalue problem.</a:t>
            </a:r>
          </a:p>
          <a:p>
            <a:pPr eaLnBrk="1" hangingPunct="1"/>
            <a:r>
              <a:rPr lang="en-US" dirty="0"/>
              <a:t>Set up a weighted graph G=(V,E).</a:t>
            </a:r>
          </a:p>
          <a:p>
            <a:pPr lvl="1" eaLnBrk="1" hangingPunct="1"/>
            <a:r>
              <a:rPr lang="en-US" dirty="0">
                <a:solidFill>
                  <a:schemeClr val="hlink"/>
                </a:solidFill>
              </a:rPr>
              <a:t>V</a:t>
            </a:r>
            <a:r>
              <a:rPr lang="en-US" dirty="0"/>
              <a:t> is the set of (N) pixels.</a:t>
            </a:r>
          </a:p>
          <a:p>
            <a:pPr lvl="1" eaLnBrk="1" hangingPunct="1"/>
            <a:r>
              <a:rPr lang="en-US" dirty="0">
                <a:solidFill>
                  <a:schemeClr val="hlink"/>
                </a:solidFill>
              </a:rPr>
              <a:t>E</a:t>
            </a:r>
            <a:r>
              <a:rPr lang="en-US" dirty="0"/>
              <a:t> is a set of weighted edges (weight </a:t>
            </a:r>
            <a:r>
              <a:rPr lang="en-US" dirty="0" err="1"/>
              <a:t>w</a:t>
            </a:r>
            <a:r>
              <a:rPr lang="en-US" baseline="-25000" dirty="0" err="1"/>
              <a:t>ij</a:t>
            </a:r>
            <a:r>
              <a:rPr lang="en-US" dirty="0"/>
              <a:t> gives the similarity between nodes i and j).</a:t>
            </a:r>
          </a:p>
          <a:p>
            <a:pPr lvl="1" eaLnBrk="1" hangingPunct="1"/>
            <a:r>
              <a:rPr lang="en-US" dirty="0"/>
              <a:t>Length N vector </a:t>
            </a:r>
            <a:r>
              <a:rPr lang="en-US" dirty="0">
                <a:solidFill>
                  <a:schemeClr val="hlink"/>
                </a:solidFill>
              </a:rPr>
              <a:t>d</a:t>
            </a:r>
            <a:r>
              <a:rPr lang="en-US" dirty="0"/>
              <a:t>: d</a:t>
            </a:r>
            <a:r>
              <a:rPr lang="en-US" baseline="-25000" dirty="0"/>
              <a:t>i</a:t>
            </a:r>
            <a:r>
              <a:rPr lang="en-US" dirty="0"/>
              <a:t> is the sum of the weights from node i to all other nodes.</a:t>
            </a:r>
          </a:p>
          <a:p>
            <a:pPr lvl="1" eaLnBrk="1" hangingPunct="1"/>
            <a:r>
              <a:rPr lang="en-US" dirty="0"/>
              <a:t>N x N matrix </a:t>
            </a:r>
            <a:r>
              <a:rPr lang="en-US" dirty="0">
                <a:solidFill>
                  <a:schemeClr val="hlink"/>
                </a:solidFill>
              </a:rPr>
              <a:t>D</a:t>
            </a:r>
            <a:r>
              <a:rPr lang="en-US" dirty="0"/>
              <a:t>: D is a diagonal matrix with d on its diagonal.</a:t>
            </a:r>
          </a:p>
          <a:p>
            <a:pPr lvl="1" eaLnBrk="1" hangingPunct="1"/>
            <a:r>
              <a:rPr lang="en-US" dirty="0"/>
              <a:t>N x N symmetric matrix </a:t>
            </a:r>
            <a:r>
              <a:rPr lang="en-US" dirty="0">
                <a:solidFill>
                  <a:schemeClr val="hlink"/>
                </a:solidFill>
              </a:rPr>
              <a:t>W</a:t>
            </a:r>
            <a:r>
              <a:rPr lang="en-US" dirty="0"/>
              <a:t>: </a:t>
            </a:r>
            <a:r>
              <a:rPr lang="en-US" dirty="0" err="1"/>
              <a:t>W</a:t>
            </a:r>
            <a:r>
              <a:rPr lang="en-US" baseline="-25000" dirty="0" err="1"/>
              <a:t>ij</a:t>
            </a:r>
            <a:r>
              <a:rPr lang="en-US" dirty="0"/>
              <a:t> = </a:t>
            </a:r>
            <a:r>
              <a:rPr lang="en-US" dirty="0" err="1"/>
              <a:t>w</a:t>
            </a:r>
            <a:r>
              <a:rPr lang="en-US" baseline="-25000" dirty="0" err="1"/>
              <a:t>ij</a:t>
            </a:r>
            <a:r>
              <a:rPr lang="en-US" dirty="0"/>
              <a:t>.</a:t>
            </a:r>
            <a:endParaRPr lang="en-US" sz="2000" dirty="0">
              <a:solidFill>
                <a:srgbClr val="000000"/>
              </a:solidFill>
            </a:endParaRPr>
          </a:p>
        </p:txBody>
      </p:sp>
    </p:spTree>
    <p:extLst>
      <p:ext uri="{BB962C8B-B14F-4D97-AF65-F5344CB8AC3E}">
        <p14:creationId xmlns:p14="http://schemas.microsoft.com/office/powerpoint/2010/main" val="4265245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(7/10)</a:t>
            </a:r>
          </a:p>
        </p:txBody>
      </p:sp>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2753936"/>
            <a:ext cx="9833548" cy="3665914"/>
          </a:xfrm>
        </p:spPr>
        <p:txBody>
          <a:bodyPr>
            <a:normAutofit fontScale="85000" lnSpcReduction="20000"/>
          </a:bodyPr>
          <a:lstStyle/>
          <a:p>
            <a:pPr eaLnBrk="1" hangingPunct="1"/>
            <a:r>
              <a:rPr lang="en-US" sz="2400" dirty="0"/>
              <a:t>Let x be a characteristic vector of a set A of nodes.</a:t>
            </a:r>
          </a:p>
          <a:p>
            <a:pPr lvl="1" eaLnBrk="1" hangingPunct="1"/>
            <a:r>
              <a:rPr lang="en-US" sz="2000" dirty="0"/>
              <a:t>x</a:t>
            </a:r>
            <a:r>
              <a:rPr lang="en-US" sz="2000" baseline="-25000" dirty="0"/>
              <a:t>i</a:t>
            </a:r>
            <a:r>
              <a:rPr lang="en-US" sz="2000" dirty="0"/>
              <a:t> = 1 if node i is in a set A</a:t>
            </a:r>
          </a:p>
          <a:p>
            <a:pPr lvl="1" eaLnBrk="1" hangingPunct="1"/>
            <a:r>
              <a:rPr lang="en-US" sz="2000" dirty="0"/>
              <a:t>x</a:t>
            </a:r>
            <a:r>
              <a:rPr lang="en-US" sz="2000" baseline="-25000" dirty="0"/>
              <a:t>i</a:t>
            </a:r>
            <a:r>
              <a:rPr lang="en-US" sz="2000" dirty="0"/>
              <a:t> = -1 otherwise</a:t>
            </a:r>
          </a:p>
          <a:p>
            <a:pPr eaLnBrk="1" hangingPunct="1"/>
            <a:r>
              <a:rPr lang="en-US" sz="2400" dirty="0"/>
              <a:t>Let y be a continuous approximation to x</a:t>
            </a:r>
          </a:p>
          <a:p>
            <a:pPr eaLnBrk="1" hangingPunct="1"/>
            <a:endParaRPr lang="en-US" sz="2400" dirty="0"/>
          </a:p>
          <a:p>
            <a:pPr eaLnBrk="1" hangingPunct="1"/>
            <a:endParaRPr lang="en-US" sz="2400" dirty="0"/>
          </a:p>
          <a:p>
            <a:pPr eaLnBrk="1" hangingPunct="1"/>
            <a:r>
              <a:rPr lang="en-US" sz="2400" dirty="0"/>
              <a:t>Solve the system of equations</a:t>
            </a:r>
            <a:br>
              <a:rPr lang="en-US" sz="2400" dirty="0"/>
            </a:br>
            <a:r>
              <a:rPr lang="en-US" sz="2400" dirty="0"/>
              <a:t>	(D – W) y = </a:t>
            </a:r>
            <a:r>
              <a:rPr lang="en-US" sz="2400" dirty="0">
                <a:sym typeface="Symbol" pitchFamily="18" charset="2"/>
              </a:rPr>
              <a:t></a:t>
            </a:r>
            <a:r>
              <a:rPr lang="en-US" sz="2400" dirty="0"/>
              <a:t> D y</a:t>
            </a:r>
            <a:br>
              <a:rPr lang="en-US" sz="2400" dirty="0"/>
            </a:br>
            <a:r>
              <a:rPr lang="en-US" sz="2400" dirty="0"/>
              <a:t>for the eigenvectors y and eigenvalues </a:t>
            </a:r>
            <a:r>
              <a:rPr lang="en-US" sz="2400" dirty="0">
                <a:sym typeface="Symbol" pitchFamily="18" charset="2"/>
              </a:rPr>
              <a:t></a:t>
            </a:r>
            <a:r>
              <a:rPr lang="en-US" sz="2400" dirty="0"/>
              <a:t>.</a:t>
            </a:r>
          </a:p>
          <a:p>
            <a:pPr eaLnBrk="1" hangingPunct="1"/>
            <a:r>
              <a:rPr lang="en-US" sz="2400" dirty="0"/>
              <a:t>Use the eigenvector y with second smallest eigenvalue to bipartition the graph (y </a:t>
            </a:r>
            <a:r>
              <a:rPr lang="en-US" sz="2400" dirty="0">
                <a:sym typeface="Wingdings" pitchFamily="2" charset="2"/>
              </a:rPr>
              <a:t></a:t>
            </a:r>
            <a:r>
              <a:rPr lang="en-US" sz="2400" dirty="0"/>
              <a:t> x </a:t>
            </a:r>
            <a:r>
              <a:rPr lang="en-US" sz="2400" dirty="0">
                <a:sym typeface="Wingdings" pitchFamily="2" charset="2"/>
              </a:rPr>
              <a:t></a:t>
            </a:r>
            <a:r>
              <a:rPr lang="en-US" sz="2400" dirty="0"/>
              <a:t> A).</a:t>
            </a:r>
          </a:p>
          <a:p>
            <a:pPr eaLnBrk="1" hangingPunct="1"/>
            <a:r>
              <a:rPr lang="en-US" sz="2400" dirty="0"/>
              <a:t>If further subdivision is merited, repeat recursively.</a:t>
            </a:r>
            <a:endParaRPr lang="en-US" sz="2000" dirty="0">
              <a:solidFill>
                <a:srgbClr val="000000"/>
              </a:solidFill>
            </a:endParaRPr>
          </a:p>
        </p:txBody>
      </p:sp>
      <p:pic>
        <p:nvPicPr>
          <p:cNvPr id="6" name="Picture 4">
            <a:extLst>
              <a:ext uri="{FF2B5EF4-FFF2-40B4-BE49-F238E27FC236}">
                <a16:creationId xmlns:a16="http://schemas.microsoft.com/office/drawing/2014/main" id="{DD362A7D-E3DB-4287-B916-54A4982F0F7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1487" t="54546" r="36717" b="39531"/>
          <a:stretch>
            <a:fillRect/>
          </a:stretch>
        </p:blipFill>
        <p:spPr bwMode="auto">
          <a:xfrm>
            <a:off x="5230162" y="3721705"/>
            <a:ext cx="42481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088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(8/10)</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E0A916-45B3-4739-B36B-1D01972B1CD8}"/>
                  </a:ext>
                </a:extLst>
              </p:cNvPr>
              <p:cNvSpPr>
                <a:spLocks noGrp="1"/>
              </p:cNvSpPr>
              <p:nvPr>
                <p:ph idx="1"/>
              </p:nvPr>
            </p:nvSpPr>
            <p:spPr>
              <a:xfrm>
                <a:off x="1179226" y="2753936"/>
                <a:ext cx="9833548" cy="3277384"/>
              </a:xfrm>
            </p:spPr>
            <p:txBody>
              <a:bodyPr>
                <a:normAutofit fontScale="92500"/>
              </a:bodyPr>
              <a:lstStyle/>
              <a:p>
                <a:r>
                  <a:rPr lang="en-US" dirty="0"/>
                  <a:t>Edge weights w(</a:t>
                </a:r>
                <a:r>
                  <a:rPr lang="en-US" dirty="0" err="1"/>
                  <a:t>i,j</a:t>
                </a:r>
                <a:r>
                  <a:rPr lang="en-US" dirty="0"/>
                  <a:t>) can be defined by</a:t>
                </a:r>
                <a:br>
                  <a:rPr lang="en-US" dirty="0"/>
                </a:b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r>
                                  <a:rPr lang="en-US" b="0"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𝑗</m:t>
                                    </m:r>
                                  </m:e>
                                </m:d>
                              </m:e>
                            </m:d>
                          </m:e>
                          <m:sup>
                            <m:r>
                              <a:rPr lang="en-US" i="1">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𝐼</m:t>
                            </m:r>
                          </m:sub>
                          <m:sup>
                            <m:r>
                              <a:rPr lang="en-US" b="0" i="1" smtClean="0">
                                <a:latin typeface="Cambria Math" panose="02040503050406030204" pitchFamily="18" charset="0"/>
                              </a:rPr>
                              <m:t>2</m:t>
                            </m:r>
                          </m:sup>
                        </m:sSubSup>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𝑗</m:t>
                                            </m:r>
                                          </m:e>
                                        </m:d>
                                      </m:e>
                                    </m:d>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i="1">
                                        <a:latin typeface="Cambria Math" panose="02040503050406030204" pitchFamily="18" charset="0"/>
                                      </a:rPr>
                                      <m:t>2</m:t>
                                    </m:r>
                                  </m:sup>
                                </m:sSubSup>
                              </m:sup>
                            </m:sSup>
                          </m:e>
                          <m:e>
                            <m:r>
                              <a:rPr lang="en-US" b="0" i="1" smtClean="0">
                                <a:latin typeface="Cambria Math" panose="02040503050406030204" pitchFamily="18" charset="0"/>
                              </a:rPr>
                              <m:t>0</m:t>
                            </m:r>
                          </m:e>
                        </m:eqArr>
                      </m:e>
                    </m:d>
                  </m:oMath>
                </a14:m>
                <a:endParaRPr lang="en-US" dirty="0"/>
              </a:p>
              <a:p>
                <a:pPr eaLnBrk="1" hangingPunct="1">
                  <a:buFont typeface="Wingdings" pitchFamily="2" charset="2"/>
                  <a:buNone/>
                </a:pPr>
                <a:r>
                  <a:rPr lang="en-US" dirty="0"/>
                  <a:t>	where</a:t>
                </a:r>
              </a:p>
              <a:p>
                <a:pPr lvl="1" eaLnBrk="1" hangingPunct="1"/>
                <a:r>
                  <a:rPr lang="en-US" dirty="0"/>
                  <a:t>X(i) is the spatial location of node I</a:t>
                </a:r>
              </a:p>
              <a:p>
                <a:pPr lvl="1" eaLnBrk="1" hangingPunct="1"/>
                <a:r>
                  <a:rPr lang="en-US" dirty="0"/>
                  <a:t>F(i) is the feature vector for node I</a:t>
                </a:r>
                <a:br>
                  <a:rPr lang="en-US" dirty="0"/>
                </a:br>
                <a:r>
                  <a:rPr lang="en-US" dirty="0"/>
                  <a:t>which can be intensity, color, texture, motion…</a:t>
                </a:r>
              </a:p>
              <a:p>
                <a:pPr eaLnBrk="1" hangingPunct="1"/>
                <a:r>
                  <a:rPr lang="en-US" dirty="0"/>
                  <a:t>The formula is set up so that w(</a:t>
                </a:r>
                <a:r>
                  <a:rPr lang="en-US" dirty="0" err="1"/>
                  <a:t>i,j</a:t>
                </a:r>
                <a:r>
                  <a:rPr lang="en-US" dirty="0"/>
                  <a:t>) is 0 for nodes that are too far apart.</a:t>
                </a:r>
              </a:p>
            </p:txBody>
          </p:sp>
        </mc:Choice>
        <mc:Fallback>
          <p:sp>
            <p:nvSpPr>
              <p:cNvPr id="3" name="Content Placeholder 2">
                <a:extLst>
                  <a:ext uri="{FF2B5EF4-FFF2-40B4-BE49-F238E27FC236}">
                    <a16:creationId xmlns:a16="http://schemas.microsoft.com/office/drawing/2014/main" id="{9DE0A916-45B3-4739-B36B-1D01972B1CD8}"/>
                  </a:ext>
                </a:extLst>
              </p:cNvPr>
              <p:cNvSpPr>
                <a:spLocks noGrp="1" noRot="1" noChangeAspect="1" noMove="1" noResize="1" noEditPoints="1" noAdjustHandles="1" noChangeArrowheads="1" noChangeShapeType="1" noTextEdit="1"/>
              </p:cNvSpPr>
              <p:nvPr>
                <p:ph idx="1"/>
              </p:nvPr>
            </p:nvSpPr>
            <p:spPr>
              <a:xfrm>
                <a:off x="1179226" y="2753936"/>
                <a:ext cx="9833548" cy="3277384"/>
              </a:xfrm>
              <a:blipFill>
                <a:blip r:embed="rId3"/>
                <a:stretch>
                  <a:fillRect l="-929" t="-2793" r="-929" b="-39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CE45C44-1DCF-4D8E-AC9C-6972EF26B5C7}"/>
              </a:ext>
            </a:extLst>
          </p:cNvPr>
          <p:cNvSpPr txBox="1"/>
          <p:nvPr/>
        </p:nvSpPr>
        <p:spPr>
          <a:xfrm>
            <a:off x="9464844" y="3143105"/>
            <a:ext cx="2727156" cy="369332"/>
          </a:xfrm>
          <a:prstGeom prst="rect">
            <a:avLst/>
          </a:prstGeom>
          <a:noFill/>
        </p:spPr>
        <p:txBody>
          <a:bodyPr wrap="square">
            <a:spAutoFit/>
          </a:bodyPr>
          <a:lstStyle/>
          <a:p>
            <a:pPr eaLnBrk="1" hangingPunct="1"/>
            <a:r>
              <a:rPr lang="en-US" sz="1800" dirty="0">
                <a:solidFill>
                  <a:srgbClr val="003366"/>
                </a:solidFill>
              </a:rPr>
              <a:t>if ||X(i)-X(j)||</a:t>
            </a:r>
            <a:r>
              <a:rPr lang="en-US" sz="1800" baseline="30000" dirty="0">
                <a:solidFill>
                  <a:srgbClr val="003366"/>
                </a:solidFill>
              </a:rPr>
              <a:t>2</a:t>
            </a:r>
            <a:r>
              <a:rPr lang="en-US" sz="1800" dirty="0">
                <a:solidFill>
                  <a:srgbClr val="003366"/>
                </a:solidFill>
              </a:rPr>
              <a:t> &lt; r</a:t>
            </a:r>
          </a:p>
        </p:txBody>
      </p:sp>
      <p:sp>
        <p:nvSpPr>
          <p:cNvPr id="9" name="TextBox 8">
            <a:extLst>
              <a:ext uri="{FF2B5EF4-FFF2-40B4-BE49-F238E27FC236}">
                <a16:creationId xmlns:a16="http://schemas.microsoft.com/office/drawing/2014/main" id="{B34D2ABC-6B23-4AE3-8C07-7D7EA302A640}"/>
              </a:ext>
            </a:extLst>
          </p:cNvPr>
          <p:cNvSpPr txBox="1"/>
          <p:nvPr/>
        </p:nvSpPr>
        <p:spPr>
          <a:xfrm>
            <a:off x="9464844" y="3680645"/>
            <a:ext cx="2261937" cy="369332"/>
          </a:xfrm>
          <a:prstGeom prst="rect">
            <a:avLst/>
          </a:prstGeom>
          <a:noFill/>
        </p:spPr>
        <p:txBody>
          <a:bodyPr wrap="square">
            <a:spAutoFit/>
          </a:bodyPr>
          <a:lstStyle/>
          <a:p>
            <a:r>
              <a:rPr lang="en-US" sz="1800" dirty="0">
                <a:solidFill>
                  <a:srgbClr val="003366"/>
                </a:solidFill>
              </a:rPr>
              <a:t>otherwise</a:t>
            </a:r>
            <a:endParaRPr lang="en-US" dirty="0"/>
          </a:p>
        </p:txBody>
      </p:sp>
    </p:spTree>
    <p:extLst>
      <p:ext uri="{BB962C8B-B14F-4D97-AF65-F5344CB8AC3E}">
        <p14:creationId xmlns:p14="http://schemas.microsoft.com/office/powerpoint/2010/main" val="4080658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Graph-based segmentation (9/10)</a:t>
            </a:r>
          </a:p>
        </p:txBody>
      </p:sp>
      <p:pic>
        <p:nvPicPr>
          <p:cNvPr id="6" name="Picture 5" descr="color+t2">
            <a:extLst>
              <a:ext uri="{FF2B5EF4-FFF2-40B4-BE49-F238E27FC236}">
                <a16:creationId xmlns:a16="http://schemas.microsoft.com/office/drawing/2014/main" id="{0804A767-E54A-4DB7-9E56-47B27495E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60"/>
          <a:stretch>
            <a:fillRect/>
          </a:stretch>
        </p:blipFill>
        <p:spPr bwMode="auto">
          <a:xfrm>
            <a:off x="2807367" y="2519326"/>
            <a:ext cx="6672529" cy="44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891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72" name="Rectangle 10">
            <a:extLst>
              <a:ext uri="{FF2B5EF4-FFF2-40B4-BE49-F238E27FC236}">
                <a16:creationId xmlns:a16="http://schemas.microsoft.com/office/drawing/2014/main" id="{5E9D3C8D-A3A2-41C3-AB8E-DA329B7E4414}"/>
              </a:ext>
            </a:extLst>
          </p:cNvPr>
          <p:cNvSpPr>
            <a:spLocks noChangeArrowheads="1"/>
          </p:cNvSpPr>
          <p:nvPr/>
        </p:nvSpPr>
        <p:spPr bwMode="auto">
          <a:xfrm>
            <a:off x="1179226" y="826680"/>
            <a:ext cx="9833548" cy="132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a:spcBef>
                <a:spcPct val="20000"/>
              </a:spcBef>
              <a:buChar char="•"/>
              <a:tabLst>
                <a:tab pos="446088" algn="l"/>
              </a:tabLst>
              <a:defRPr sz="3200">
                <a:solidFill>
                  <a:schemeClr val="tx1"/>
                </a:solidFill>
                <a:latin typeface="Arial" charset="0"/>
              </a:defRPr>
            </a:lvl1pPr>
            <a:lvl2pPr marL="742950" indent="-285750">
              <a:spcBef>
                <a:spcPct val="20000"/>
              </a:spcBef>
              <a:buChar char="–"/>
              <a:tabLst>
                <a:tab pos="446088" algn="l"/>
              </a:tabLst>
              <a:defRPr sz="2800">
                <a:solidFill>
                  <a:schemeClr val="tx1"/>
                </a:solidFill>
                <a:latin typeface="Arial" charset="0"/>
              </a:defRPr>
            </a:lvl2pPr>
            <a:lvl3pPr marL="1143000" indent="-228600">
              <a:spcBef>
                <a:spcPct val="20000"/>
              </a:spcBef>
              <a:buChar char="•"/>
              <a:tabLst>
                <a:tab pos="446088" algn="l"/>
              </a:tabLst>
              <a:defRPr sz="2400">
                <a:solidFill>
                  <a:schemeClr val="tx1"/>
                </a:solidFill>
                <a:latin typeface="Arial" charset="0"/>
              </a:defRPr>
            </a:lvl3pPr>
            <a:lvl4pPr marL="1600200" indent="-228600">
              <a:spcBef>
                <a:spcPct val="20000"/>
              </a:spcBef>
              <a:buChar char="–"/>
              <a:tabLst>
                <a:tab pos="446088" algn="l"/>
              </a:tabLst>
              <a:defRPr sz="2000">
                <a:solidFill>
                  <a:schemeClr val="tx1"/>
                </a:solidFill>
                <a:latin typeface="Arial" charset="0"/>
              </a:defRPr>
            </a:lvl4pPr>
            <a:lvl5pPr marL="2057400" indent="-228600">
              <a:spcBef>
                <a:spcPct val="20000"/>
              </a:spcBef>
              <a:buChar char="»"/>
              <a:tabLst>
                <a:tab pos="446088"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6088"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6088"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6088"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6088" algn="l"/>
              </a:tabLst>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kern="1200" dirty="0">
                <a:solidFill>
                  <a:srgbClr val="FFFFFF"/>
                </a:solidFill>
                <a:latin typeface="+mj-lt"/>
                <a:ea typeface="+mj-ea"/>
                <a:cs typeface="+mj-cs"/>
              </a:rPr>
              <a:t>+ </a:t>
            </a:r>
            <a:r>
              <a:rPr lang="el-GR" altLang="el-GR" sz="4000" b="1" kern="1200" dirty="0">
                <a:solidFill>
                  <a:srgbClr val="FFFFFF"/>
                </a:solidFill>
                <a:latin typeface="+mj-lt"/>
                <a:ea typeface="+mj-ea"/>
                <a:cs typeface="+mj-cs"/>
              </a:rPr>
              <a:t>και -</a:t>
            </a:r>
            <a:endParaRPr lang="en-US" altLang="el-GR" sz="4000" b="1" u="sng" kern="1200" dirty="0">
              <a:solidFill>
                <a:srgbClr val="FFFFFF"/>
              </a:solidFill>
              <a:latin typeface="+mj-lt"/>
              <a:ea typeface="+mj-ea"/>
              <a:cs typeface="+mj-cs"/>
            </a:endParaRPr>
          </a:p>
        </p:txBody>
      </p:sp>
      <p:sp>
        <p:nvSpPr>
          <p:cNvPr id="7171" name="Text Box 6">
            <a:extLst>
              <a:ext uri="{FF2B5EF4-FFF2-40B4-BE49-F238E27FC236}">
                <a16:creationId xmlns:a16="http://schemas.microsoft.com/office/drawing/2014/main" id="{208F7270-11A6-4E20-8843-398F41D17C0E}"/>
              </a:ext>
            </a:extLst>
          </p:cNvPr>
          <p:cNvSpPr txBox="1">
            <a:spLocks noChangeArrowheads="1"/>
          </p:cNvSpPr>
          <p:nvPr/>
        </p:nvSpPr>
        <p:spPr bwMode="auto">
          <a:xfrm>
            <a:off x="1179226" y="2753935"/>
            <a:ext cx="9833548" cy="355061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fontScale="85000" lnSpcReduction="20000"/>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r>
              <a:rPr lang="en-US" dirty="0"/>
              <a:t>Pros:</a:t>
            </a:r>
          </a:p>
          <a:p>
            <a:pPr lvl="1"/>
            <a:r>
              <a:rPr lang="en-US" dirty="0"/>
              <a:t>Generic framework, flexible to choice of function that computes weights (“affinities”) between nodes</a:t>
            </a:r>
          </a:p>
          <a:p>
            <a:pPr lvl="1"/>
            <a:r>
              <a:rPr lang="en-US" dirty="0"/>
              <a:t>Does not require model of the data distribution</a:t>
            </a:r>
          </a:p>
          <a:p>
            <a:endParaRPr lang="en-US" dirty="0"/>
          </a:p>
          <a:p>
            <a:r>
              <a:rPr lang="en-US" dirty="0"/>
              <a:t>Cons:</a:t>
            </a:r>
          </a:p>
          <a:p>
            <a:pPr lvl="1"/>
            <a:r>
              <a:rPr lang="en-US" dirty="0"/>
              <a:t>Time complexity can be high</a:t>
            </a:r>
          </a:p>
          <a:p>
            <a:pPr lvl="1"/>
            <a:r>
              <a:rPr lang="en-US" dirty="0"/>
              <a:t>Dense, highly connected graphs </a:t>
            </a:r>
            <a:r>
              <a:rPr lang="en-US" dirty="0">
                <a:sym typeface="Symbol" pitchFamily="18" charset="2"/>
              </a:rPr>
              <a:t></a:t>
            </a:r>
            <a:r>
              <a:rPr lang="en-US" dirty="0"/>
              <a:t> many affinity computations</a:t>
            </a:r>
          </a:p>
          <a:p>
            <a:pPr lvl="1"/>
            <a:r>
              <a:rPr lang="en-US" dirty="0"/>
              <a:t>Solving eigenvalue problem</a:t>
            </a:r>
            <a:endParaRPr lang="en-US" altLang="el-GR" sz="2000" b="1" dirty="0">
              <a:solidFill>
                <a:srgbClr val="000000"/>
              </a:solidFill>
              <a:latin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FB605E4-123F-4999-9862-A7F668C70B52}"/>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The end!</a:t>
            </a:r>
          </a:p>
        </p:txBody>
      </p:sp>
      <p:sp>
        <p:nvSpPr>
          <p:cNvPr id="3" name="Text Placeholder 2">
            <a:extLst>
              <a:ext uri="{FF2B5EF4-FFF2-40B4-BE49-F238E27FC236}">
                <a16:creationId xmlns:a16="http://schemas.microsoft.com/office/drawing/2014/main" id="{D04C12C9-1DF0-47D1-9D00-6DC0487D9BDF}"/>
              </a:ext>
            </a:extLst>
          </p:cNvPr>
          <p:cNvSpPr>
            <a:spLocks noGrp="1"/>
          </p:cNvSpPr>
          <p:nvPr>
            <p:ph type="body" idx="1"/>
          </p:nvPr>
        </p:nvSpPr>
        <p:spPr>
          <a:xfrm>
            <a:off x="8842248" y="4078224"/>
            <a:ext cx="2926080" cy="1307592"/>
          </a:xfrm>
        </p:spPr>
        <p:txBody>
          <a:bodyPr vert="horz" lIns="91440" tIns="45720" rIns="91440" bIns="45720" rtlCol="0">
            <a:normAutofit/>
          </a:bodyPr>
          <a:lstStyle/>
          <a:p>
            <a:r>
              <a:rPr lang="en-US" sz="2000">
                <a:solidFill>
                  <a:schemeClr val="tx1"/>
                </a:solidFill>
              </a:rPr>
              <a:t>Questions?</a:t>
            </a:r>
          </a:p>
        </p:txBody>
      </p:sp>
      <p:sp>
        <p:nvSpPr>
          <p:cNvPr id="20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Shape 20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9218" name="Picture 2" descr="semantic segmentation">
            <a:extLst>
              <a:ext uri="{FF2B5EF4-FFF2-40B4-BE49-F238E27FC236}">
                <a16:creationId xmlns:a16="http://schemas.microsoft.com/office/drawing/2014/main" id="{3628E5C2-7592-423B-B447-4471F1F36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6" r="20498"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39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633815-D5E2-4DB2-91C4-AC6E8B953B4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Μερικά παραδείγματα (3/3)</a:t>
            </a:r>
            <a:endParaRPr lang="en-US" sz="4000" dirty="0">
              <a:solidFill>
                <a:srgbClr val="FFFFFF"/>
              </a:solidFill>
            </a:endParaRPr>
          </a:p>
        </p:txBody>
      </p:sp>
      <p:pic>
        <p:nvPicPr>
          <p:cNvPr id="6" name="Picture 2">
            <a:extLst>
              <a:ext uri="{FF2B5EF4-FFF2-40B4-BE49-F238E27FC236}">
                <a16:creationId xmlns:a16="http://schemas.microsoft.com/office/drawing/2014/main" id="{A04D8DF9-35D3-48CF-946D-937ACD7F5AD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069" t="32550" r="22453" b="27667"/>
          <a:stretch>
            <a:fillRect/>
          </a:stretch>
        </p:blipFill>
        <p:spPr bwMode="auto">
          <a:xfrm>
            <a:off x="1591315" y="2368380"/>
            <a:ext cx="457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8B83AEA-B3AD-4241-84B8-C5ACA93EF1D0}"/>
              </a:ext>
            </a:extLst>
          </p:cNvPr>
          <p:cNvSpPr txBox="1">
            <a:spLocks noChangeArrowheads="1"/>
          </p:cNvSpPr>
          <p:nvPr/>
        </p:nvSpPr>
        <p:spPr bwMode="auto">
          <a:xfrm>
            <a:off x="3859853" y="6505405"/>
            <a:ext cx="4221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000">
                <a:solidFill>
                  <a:srgbClr val="003366"/>
                </a:solidFill>
              </a:rPr>
              <a:t>Continuity, explanation by occlusion</a:t>
            </a:r>
            <a:endParaRPr lang="en-US">
              <a:solidFill>
                <a:srgbClr val="003366"/>
              </a:solidFill>
            </a:endParaRPr>
          </a:p>
        </p:txBody>
      </p:sp>
      <p:pic>
        <p:nvPicPr>
          <p:cNvPr id="9" name="Picture 2">
            <a:extLst>
              <a:ext uri="{FF2B5EF4-FFF2-40B4-BE49-F238E27FC236}">
                <a16:creationId xmlns:a16="http://schemas.microsoft.com/office/drawing/2014/main" id="{BE7D5504-05B1-419B-BFE4-BA281DA9044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365" t="26762" r="19289" b="19711"/>
          <a:stretch>
            <a:fillRect/>
          </a:stretch>
        </p:blipFill>
        <p:spPr bwMode="auto">
          <a:xfrm>
            <a:off x="5802953" y="2455692"/>
            <a:ext cx="4105275"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25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7378" name="Rectangle 2">
            <a:extLst>
              <a:ext uri="{FF2B5EF4-FFF2-40B4-BE49-F238E27FC236}">
                <a16:creationId xmlns:a16="http://schemas.microsoft.com/office/drawing/2014/main" id="{CB72F0AC-06B6-4FD7-AC93-419F52BC1443}"/>
              </a:ext>
            </a:extLst>
          </p:cNvPr>
          <p:cNvSpPr>
            <a:spLocks noGrp="1" noChangeArrowheads="1"/>
          </p:cNvSpPr>
          <p:nvPr>
            <p:ph type="title"/>
          </p:nvPr>
        </p:nvSpPr>
        <p:spPr>
          <a:xfrm>
            <a:off x="1179226" y="826680"/>
            <a:ext cx="9833548" cy="1325563"/>
          </a:xfrm>
        </p:spPr>
        <p:txBody>
          <a:bodyPr>
            <a:normAutofit/>
          </a:bodyPr>
          <a:lstStyle/>
          <a:p>
            <a:pPr algn="ctr" eaLnBrk="1" hangingPunct="1">
              <a:defRPr/>
            </a:pPr>
            <a:r>
              <a:rPr lang="en-US" altLang="x-none" sz="4000">
                <a:solidFill>
                  <a:srgbClr val="FFFFFF"/>
                </a:solidFill>
              </a:rPr>
              <a:t>Why Segment?</a:t>
            </a:r>
            <a:endParaRPr lang="el-GR" altLang="x-none" sz="4000">
              <a:solidFill>
                <a:srgbClr val="FFFFFF"/>
              </a:solidFill>
            </a:endParaRPr>
          </a:p>
        </p:txBody>
      </p:sp>
      <p:sp>
        <p:nvSpPr>
          <p:cNvPr id="357379" name="Rectangle 3">
            <a:extLst>
              <a:ext uri="{FF2B5EF4-FFF2-40B4-BE49-F238E27FC236}">
                <a16:creationId xmlns:a16="http://schemas.microsoft.com/office/drawing/2014/main" id="{2F9E613C-A42D-4433-BFED-BDC2FE13CE3D}"/>
              </a:ext>
            </a:extLst>
          </p:cNvPr>
          <p:cNvSpPr>
            <a:spLocks noGrp="1" noChangeArrowheads="1"/>
          </p:cNvSpPr>
          <p:nvPr>
            <p:ph type="body" idx="1"/>
          </p:nvPr>
        </p:nvSpPr>
        <p:spPr>
          <a:xfrm>
            <a:off x="1050889" y="2978923"/>
            <a:ext cx="10114416" cy="3227619"/>
          </a:xfrm>
        </p:spPr>
        <p:txBody>
          <a:bodyPr>
            <a:normAutofit fontScale="92500" lnSpcReduction="10000"/>
          </a:bodyPr>
          <a:lstStyle/>
          <a:p>
            <a:pPr eaLnBrk="1" hangingPunct="1">
              <a:spcBef>
                <a:spcPct val="50000"/>
              </a:spcBef>
              <a:buFont typeface="Wingdings" charset="2"/>
              <a:buChar char="n"/>
              <a:defRPr/>
            </a:pPr>
            <a:r>
              <a:rPr lang="en-US" altLang="x-none" sz="2400">
                <a:solidFill>
                  <a:srgbClr val="000000"/>
                </a:solidFill>
              </a:rPr>
              <a:t>Image simplification: an image may contain millions of pixels but only few regions</a:t>
            </a:r>
          </a:p>
          <a:p>
            <a:pPr eaLnBrk="1" hangingPunct="1">
              <a:spcBef>
                <a:spcPct val="50000"/>
              </a:spcBef>
              <a:buFont typeface="Wingdings" charset="2"/>
              <a:buChar char="n"/>
              <a:defRPr/>
            </a:pPr>
            <a:r>
              <a:rPr lang="en-US" altLang="x-none" sz="2400">
                <a:solidFill>
                  <a:srgbClr val="000000"/>
                </a:solidFill>
              </a:rPr>
              <a:t>Similar pixels within a region tend to belong to the same class of object</a:t>
            </a:r>
          </a:p>
          <a:p>
            <a:pPr eaLnBrk="1" hangingPunct="1">
              <a:spcBef>
                <a:spcPct val="50000"/>
              </a:spcBef>
              <a:buFont typeface="Wingdings" charset="2"/>
              <a:buChar char="n"/>
              <a:defRPr/>
            </a:pPr>
            <a:r>
              <a:rPr lang="en-US" altLang="x-none" sz="2400">
                <a:solidFill>
                  <a:srgbClr val="000000"/>
                </a:solidFill>
              </a:rPr>
              <a:t>Can provide the shape of an object</a:t>
            </a:r>
          </a:p>
          <a:p>
            <a:pPr eaLnBrk="1" hangingPunct="1">
              <a:spcBef>
                <a:spcPct val="50000"/>
              </a:spcBef>
              <a:buFont typeface="Wingdings" charset="2"/>
              <a:buChar char="n"/>
              <a:defRPr/>
            </a:pPr>
            <a:r>
              <a:rPr lang="en-US" altLang="x-none" sz="2400">
                <a:solidFill>
                  <a:srgbClr val="000000"/>
                </a:solidFill>
              </a:rPr>
              <a:t>Regions are a higher level description of image content</a:t>
            </a:r>
          </a:p>
          <a:p>
            <a:pPr eaLnBrk="1" hangingPunct="1">
              <a:spcBef>
                <a:spcPct val="50000"/>
              </a:spcBef>
              <a:buFont typeface="Wingdings" charset="2"/>
              <a:buChar char="n"/>
              <a:defRPr/>
            </a:pPr>
            <a:r>
              <a:rPr lang="en-US" altLang="x-none" sz="2400">
                <a:solidFill>
                  <a:srgbClr val="000000"/>
                </a:solidFill>
              </a:rPr>
              <a:t>To generate input for higher classification algorithms, e.g. Bayesian classifiers or Neural Networks</a:t>
            </a:r>
          </a:p>
          <a:p>
            <a:pPr eaLnBrk="1" hangingPunct="1">
              <a:spcBef>
                <a:spcPct val="50000"/>
              </a:spcBef>
              <a:buFont typeface="Wingdings" charset="2"/>
              <a:buChar char="n"/>
              <a:defRPr/>
            </a:pPr>
            <a:r>
              <a:rPr lang="en-US" altLang="x-none" sz="2400">
                <a:solidFill>
                  <a:srgbClr val="000000"/>
                </a:solidFill>
              </a:rPr>
              <a:t>Semantic description of image content allows for efficient approximate matching in Content Based Image Retrieval systems</a:t>
            </a:r>
            <a:endParaRPr lang="el-GR" altLang="x-none" sz="2400">
              <a:solidFill>
                <a:srgbClr val="000000"/>
              </a:solidFill>
            </a:endParaRPr>
          </a:p>
        </p:txBody>
      </p:sp>
    </p:spTree>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2957</Words>
  <Application>Microsoft Office PowerPoint</Application>
  <PresentationFormat>Widescreen</PresentationFormat>
  <Paragraphs>359</Paragraphs>
  <Slides>75</Slides>
  <Notes>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4</vt:i4>
      </vt:variant>
      <vt:variant>
        <vt:lpstr>Slide Titles</vt:lpstr>
      </vt:variant>
      <vt:variant>
        <vt:i4>75</vt:i4>
      </vt:variant>
    </vt:vector>
  </HeadingPairs>
  <TitlesOfParts>
    <vt:vector size="89" baseType="lpstr">
      <vt:lpstr>Arial</vt:lpstr>
      <vt:lpstr>Calibri</vt:lpstr>
      <vt:lpstr>Calibri Light</vt:lpstr>
      <vt:lpstr>Cambria Math</vt:lpstr>
      <vt:lpstr>Rockwell</vt:lpstr>
      <vt:lpstr>Tahoma</vt:lpstr>
      <vt:lpstr>Times New Roman</vt:lpstr>
      <vt:lpstr>Wingdings</vt:lpstr>
      <vt:lpstr>Θέμα του Office</vt:lpstr>
      <vt:lpstr>1_Θέμα του Office</vt:lpstr>
      <vt:lpstr>Bitmap Image</vt:lpstr>
      <vt:lpstr>Microsoft Equation 3.0</vt:lpstr>
      <vt:lpstr>Ligning</vt:lpstr>
      <vt:lpstr>Equation</vt:lpstr>
      <vt:lpstr>PowerPoint Presentation</vt:lpstr>
      <vt:lpstr>Τι είναι η κατάτμηση;</vt:lpstr>
      <vt:lpstr>Εμπειρικοί κανόνες (Gestalt laws)</vt:lpstr>
      <vt:lpstr>Στην  πράξη</vt:lpstr>
      <vt:lpstr>Segmentation types</vt:lpstr>
      <vt:lpstr>Μερικά παραδείγματα (1/3)</vt:lpstr>
      <vt:lpstr>Μερικά παραδείγματα (2/3)</vt:lpstr>
      <vt:lpstr>Μερικά παραδείγματα (3/3)</vt:lpstr>
      <vt:lpstr>Why Segment?</vt:lpstr>
      <vt:lpstr>Υπενθύμιση στα γρήγορα</vt:lpstr>
      <vt:lpstr>Η έννοια της παραχώρησης</vt:lpstr>
      <vt:lpstr>Από τις ακμές στην κατάτμηση</vt:lpstr>
      <vt:lpstr>Edge based segmentation</vt:lpstr>
      <vt:lpstr>Detection of Discontinuities</vt:lpstr>
      <vt:lpstr>Point Detection</vt:lpstr>
      <vt:lpstr>Point Detection</vt:lpstr>
      <vt:lpstr>Example</vt:lpstr>
      <vt:lpstr>Line Detection</vt:lpstr>
      <vt:lpstr>Line Detection</vt:lpstr>
      <vt:lpstr>Line Detection</vt:lpstr>
      <vt:lpstr>Example</vt:lpstr>
      <vt:lpstr>Edge Detection</vt:lpstr>
      <vt:lpstr>Detection of diagonal edges</vt:lpstr>
      <vt:lpstr>Edge Detection: Example</vt:lpstr>
      <vt:lpstr>Edge Detection: Example</vt:lpstr>
      <vt:lpstr>Edge Detection: Example</vt:lpstr>
      <vt:lpstr>Συνήθως δεν εξυπηρετεί τον σκοπό</vt:lpstr>
      <vt:lpstr>1. Histogram-based  2. Clustering-based 3. Region growing 4. Split-and-merge 5. Morphological 6. Graph-based </vt:lpstr>
      <vt:lpstr>Histogram-based segmentation</vt:lpstr>
      <vt:lpstr>Συσταδοποίηση &amp; κατάτμηση</vt:lpstr>
      <vt:lpstr>Τιμές εισόδου</vt:lpstr>
      <vt:lpstr>k-means segmentation</vt:lpstr>
      <vt:lpstr>k-means segmentation</vt:lpstr>
      <vt:lpstr>Εκτός από χρώμα, τι άλλο έχω;</vt:lpstr>
      <vt:lpstr>+ και -</vt:lpstr>
      <vt:lpstr>Υπάρχουν παραλλαγές;</vt:lpstr>
      <vt:lpstr>Mean shift algorithm</vt:lpstr>
      <vt:lpstr>Mean shift algorithm</vt:lpstr>
      <vt:lpstr>Mean shift algorithm</vt:lpstr>
      <vt:lpstr>Mean shift algorithm</vt:lpstr>
      <vt:lpstr>Mean shift algorithm</vt:lpstr>
      <vt:lpstr>Mean shift algorithm</vt:lpstr>
      <vt:lpstr>Mean shift algorithm</vt:lpstr>
      <vt:lpstr>Mean shift algorithm</vt:lpstr>
      <vt:lpstr>Mean shift clustering/segmentation</vt:lpstr>
      <vt:lpstr>Mean shift segmentation results</vt:lpstr>
      <vt:lpstr>+ και -</vt:lpstr>
      <vt:lpstr>Region growing (1/5)</vt:lpstr>
      <vt:lpstr>Region growing (2/5)</vt:lpstr>
      <vt:lpstr>Region growing (3/5)</vt:lpstr>
      <vt:lpstr>Region growing (4/5)</vt:lpstr>
      <vt:lpstr>Region growing (5/5)</vt:lpstr>
      <vt:lpstr>Split-and-merge (1/3)</vt:lpstr>
      <vt:lpstr>Split-and-merge (2/3)</vt:lpstr>
      <vt:lpstr>Split-and-merge (3/3)</vt:lpstr>
      <vt:lpstr>Watershed segmentation (1/9)</vt:lpstr>
      <vt:lpstr>Watershed segmentation (2/9)</vt:lpstr>
      <vt:lpstr>Watershed segmentation (3/9)</vt:lpstr>
      <vt:lpstr>Watershed segmentation (4/9)</vt:lpstr>
      <vt:lpstr>Watershed segmentation (5/9)</vt:lpstr>
      <vt:lpstr>Watershed segmentation (6/9)</vt:lpstr>
      <vt:lpstr>Watershed segmentation (7/9)</vt:lpstr>
      <vt:lpstr>Watershed segmentation (8/9)</vt:lpstr>
      <vt:lpstr>Watershed segmentation (9/9)</vt:lpstr>
      <vt:lpstr>Graph-based segmentation (1/10)</vt:lpstr>
      <vt:lpstr>Graph-based segmentation (2/10)</vt:lpstr>
      <vt:lpstr>Graph-based segmentation (3/10)</vt:lpstr>
      <vt:lpstr>Graph-based segmentation (4/10)</vt:lpstr>
      <vt:lpstr>Graph-based segmentation (5/10)</vt:lpstr>
      <vt:lpstr>Graph-based segmentation (6/10)</vt:lpstr>
      <vt:lpstr>Graph-based segmentation (7/10)</vt:lpstr>
      <vt:lpstr>Graph-based segmentation (8/10)</vt:lpstr>
      <vt:lpstr>Graph-based segmentation (9/10)</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EftPr</dc:creator>
  <cp:lastModifiedBy>EftPr</cp:lastModifiedBy>
  <cp:revision>5</cp:revision>
  <dcterms:created xsi:type="dcterms:W3CDTF">2020-11-29T13:38:24Z</dcterms:created>
  <dcterms:modified xsi:type="dcterms:W3CDTF">2020-11-29T13:57:40Z</dcterms:modified>
</cp:coreProperties>
</file>